
<file path=[Content_Types].xml><?xml version="1.0" encoding="utf-8"?>
<Types xmlns="http://schemas.openxmlformats.org/package/2006/content-types">
  <Default Extension="xml" ContentType="application/xml"/>
  <Default Extension="png" ContentType="image/png"/>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xlsm" ContentType="application/vnd.ms-excel.sheet.macroEnabled.12"/>
  <Default Extension="wmf" ContentType="image/x-wmf"/>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 id="2147483653" r:id="rId2"/>
  </p:sldMasterIdLst>
  <p:notesMasterIdLst>
    <p:notesMasterId r:id="rId42"/>
  </p:notesMasterIdLst>
  <p:handoutMasterIdLst>
    <p:handoutMasterId r:id="rId43"/>
  </p:handoutMasterIdLst>
  <p:sldIdLst>
    <p:sldId id="878" r:id="rId3"/>
    <p:sldId id="880" r:id="rId4"/>
    <p:sldId id="885" r:id="rId5"/>
    <p:sldId id="884" r:id="rId6"/>
    <p:sldId id="882" r:id="rId7"/>
    <p:sldId id="879" r:id="rId8"/>
    <p:sldId id="886" r:id="rId9"/>
    <p:sldId id="837" r:id="rId10"/>
    <p:sldId id="840" r:id="rId11"/>
    <p:sldId id="841" r:id="rId12"/>
    <p:sldId id="857" r:id="rId13"/>
    <p:sldId id="836" r:id="rId14"/>
    <p:sldId id="842" r:id="rId15"/>
    <p:sldId id="849" r:id="rId16"/>
    <p:sldId id="843" r:id="rId17"/>
    <p:sldId id="859" r:id="rId18"/>
    <p:sldId id="838" r:id="rId19"/>
    <p:sldId id="844" r:id="rId20"/>
    <p:sldId id="846" r:id="rId21"/>
    <p:sldId id="858" r:id="rId22"/>
    <p:sldId id="850" r:id="rId23"/>
    <p:sldId id="851" r:id="rId24"/>
    <p:sldId id="852" r:id="rId25"/>
    <p:sldId id="847" r:id="rId26"/>
    <p:sldId id="881" r:id="rId27"/>
    <p:sldId id="863" r:id="rId28"/>
    <p:sldId id="874" r:id="rId29"/>
    <p:sldId id="864" r:id="rId30"/>
    <p:sldId id="872" r:id="rId31"/>
    <p:sldId id="873" r:id="rId32"/>
    <p:sldId id="870" r:id="rId33"/>
    <p:sldId id="871" r:id="rId34"/>
    <p:sldId id="869" r:id="rId35"/>
    <p:sldId id="875" r:id="rId36"/>
    <p:sldId id="876" r:id="rId37"/>
    <p:sldId id="866" r:id="rId38"/>
    <p:sldId id="867" r:id="rId39"/>
    <p:sldId id="868" r:id="rId40"/>
    <p:sldId id="856" r:id="rId41"/>
  </p:sldIdLst>
  <p:sldSz cx="9144000" cy="6858000" type="screen4x3"/>
  <p:notesSz cx="6858000" cy="92964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FF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5" autoAdjust="0"/>
    <p:restoredTop sz="94574" autoAdjust="0"/>
  </p:normalViewPr>
  <p:slideViewPr>
    <p:cSldViewPr>
      <p:cViewPr varScale="1">
        <p:scale>
          <a:sx n="115" d="100"/>
          <a:sy n="115" d="100"/>
        </p:scale>
        <p:origin x="42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1" d="100"/>
          <a:sy n="91" d="100"/>
        </p:scale>
        <p:origin x="-1832" y="-104"/>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Macro-Enabled_Worksheet1.xlsm"/></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2" TargetMode="External"/></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Workbook2" TargetMode="External"/></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Work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6239663590438"/>
          <c:y val="0.0514005540974045"/>
          <c:w val="0.839622385911438"/>
          <c:h val="0.798225065616798"/>
        </c:manualLayout>
      </c:layout>
      <c:barChart>
        <c:barDir val="col"/>
        <c:grouping val="clustered"/>
        <c:varyColors val="0"/>
        <c:ser>
          <c:idx val="1"/>
          <c:order val="0"/>
          <c:tx>
            <c:strRef>
              <c:f>Sheet1!$C$13</c:f>
              <c:strCache>
                <c:ptCount val="1"/>
                <c:pt idx="0">
                  <c:v>Bin(10, 0.3)</c:v>
                </c:pt>
              </c:strCache>
            </c:strRef>
          </c:tx>
          <c:spPr>
            <a:solidFill>
              <a:srgbClr val="C0504D"/>
            </a:solidFill>
            <a:ln w="25398">
              <a:noFill/>
            </a:ln>
          </c:spPr>
          <c:invertIfNegative val="0"/>
          <c:val>
            <c:numRef>
              <c:f>Sheet1!$C$14:$C$23</c:f>
              <c:numCache>
                <c:formatCode>General</c:formatCode>
                <c:ptCount val="10"/>
                <c:pt idx="0">
                  <c:v>0.121060821</c:v>
                </c:pt>
                <c:pt idx="1">
                  <c:v>0.2334744405</c:v>
                </c:pt>
                <c:pt idx="2">
                  <c:v>0.266827932</c:v>
                </c:pt>
                <c:pt idx="3">
                  <c:v>0.200120949</c:v>
                </c:pt>
                <c:pt idx="4">
                  <c:v>0.1029193452</c:v>
                </c:pt>
                <c:pt idx="5">
                  <c:v>0.0367569089999999</c:v>
                </c:pt>
                <c:pt idx="6">
                  <c:v>0.00900169199999999</c:v>
                </c:pt>
                <c:pt idx="7">
                  <c:v>0.0014467005</c:v>
                </c:pt>
                <c:pt idx="8">
                  <c:v>0.000137781</c:v>
                </c:pt>
                <c:pt idx="9">
                  <c:v>5.90489999999999E-6</c:v>
                </c:pt>
              </c:numCache>
            </c:numRef>
          </c:val>
        </c:ser>
        <c:ser>
          <c:idx val="2"/>
          <c:order val="1"/>
          <c:tx>
            <c:strRef>
              <c:f>Sheet1!$D$13</c:f>
              <c:strCache>
                <c:ptCount val="1"/>
                <c:pt idx="0">
                  <c:v>Bin(100, 0.03)</c:v>
                </c:pt>
              </c:strCache>
            </c:strRef>
          </c:tx>
          <c:spPr>
            <a:solidFill>
              <a:srgbClr val="9BBB59"/>
            </a:solidFill>
            <a:ln w="25398">
              <a:noFill/>
            </a:ln>
          </c:spPr>
          <c:invertIfNegative val="0"/>
          <c:val>
            <c:numRef>
              <c:f>Sheet1!$D$14:$D$23</c:f>
              <c:numCache>
                <c:formatCode>General</c:formatCode>
                <c:ptCount val="10"/>
                <c:pt idx="0">
                  <c:v>0.14706961214043</c:v>
                </c:pt>
                <c:pt idx="1">
                  <c:v>0.225152962916019</c:v>
                </c:pt>
                <c:pt idx="2">
                  <c:v>0.227474127482163</c:v>
                </c:pt>
                <c:pt idx="3">
                  <c:v>0.170605595611622</c:v>
                </c:pt>
                <c:pt idx="4">
                  <c:v>0.101308065022984</c:v>
                </c:pt>
                <c:pt idx="5">
                  <c:v>0.049609619470018</c:v>
                </c:pt>
                <c:pt idx="6">
                  <c:v>0.0206037005751768</c:v>
                </c:pt>
                <c:pt idx="7">
                  <c:v>0.00740777378927105</c:v>
                </c:pt>
                <c:pt idx="8">
                  <c:v>0.0023419765931716</c:v>
                </c:pt>
                <c:pt idx="9">
                  <c:v>0.000659133618490563</c:v>
                </c:pt>
              </c:numCache>
            </c:numRef>
          </c:val>
        </c:ser>
        <c:ser>
          <c:idx val="3"/>
          <c:order val="2"/>
          <c:tx>
            <c:strRef>
              <c:f>Sheet1!$E$13</c:f>
              <c:strCache>
                <c:ptCount val="1"/>
                <c:pt idx="0">
                  <c:v>Poi(3)</c:v>
                </c:pt>
              </c:strCache>
            </c:strRef>
          </c:tx>
          <c:spPr>
            <a:solidFill>
              <a:srgbClr val="8064A2"/>
            </a:solidFill>
            <a:ln w="25398">
              <a:noFill/>
            </a:ln>
          </c:spPr>
          <c:invertIfNegative val="0"/>
          <c:val>
            <c:numRef>
              <c:f>Sheet1!$E$14:$E$23</c:f>
              <c:numCache>
                <c:formatCode>General</c:formatCode>
                <c:ptCount val="10"/>
                <c:pt idx="0">
                  <c:v>0.149361205103596</c:v>
                </c:pt>
                <c:pt idx="1">
                  <c:v>0.224041807655393</c:v>
                </c:pt>
                <c:pt idx="2">
                  <c:v>0.224041807655393</c:v>
                </c:pt>
                <c:pt idx="3">
                  <c:v>0.168031355741545</c:v>
                </c:pt>
                <c:pt idx="4">
                  <c:v>0.100818813444927</c:v>
                </c:pt>
                <c:pt idx="5">
                  <c:v>0.0504094067224635</c:v>
                </c:pt>
                <c:pt idx="6">
                  <c:v>0.0216040314524844</c:v>
                </c:pt>
                <c:pt idx="7">
                  <c:v>0.00810151179468164</c:v>
                </c:pt>
                <c:pt idx="8">
                  <c:v>0.00270050393156055</c:v>
                </c:pt>
                <c:pt idx="9">
                  <c:v>0.000810151179468164</c:v>
                </c:pt>
              </c:numCache>
            </c:numRef>
          </c:val>
        </c:ser>
        <c:dLbls>
          <c:showLegendKey val="0"/>
          <c:showVal val="0"/>
          <c:showCatName val="0"/>
          <c:showSerName val="0"/>
          <c:showPercent val="0"/>
          <c:showBubbleSize val="0"/>
        </c:dLbls>
        <c:gapWidth val="150"/>
        <c:axId val="1547035568"/>
        <c:axId val="1547351088"/>
      </c:barChart>
      <c:catAx>
        <c:axId val="1547035568"/>
        <c:scaling>
          <c:orientation val="minMax"/>
        </c:scaling>
        <c:delete val="0"/>
        <c:axPos val="b"/>
        <c:numFmt formatCode="General" sourceLinked="1"/>
        <c:majorTickMark val="out"/>
        <c:minorTickMark val="none"/>
        <c:tickLblPos val="nextTo"/>
        <c:spPr>
          <a:ln w="3175">
            <a:solidFill>
              <a:srgbClr val="808080"/>
            </a:solidFill>
            <a:prstDash val="solid"/>
          </a:ln>
        </c:spPr>
        <c:crossAx val="1547351088"/>
        <c:crosses val="autoZero"/>
        <c:auto val="1"/>
        <c:lblAlgn val="ctr"/>
        <c:lblOffset val="100"/>
        <c:noMultiLvlLbl val="0"/>
      </c:catAx>
      <c:valAx>
        <c:axId val="1547351088"/>
        <c:scaling>
          <c:orientation val="minMax"/>
        </c:scaling>
        <c:delete val="0"/>
        <c:axPos val="l"/>
        <c:numFmt formatCode="General" sourceLinked="1"/>
        <c:majorTickMark val="out"/>
        <c:minorTickMark val="none"/>
        <c:tickLblPos val="nextTo"/>
        <c:spPr>
          <a:ln w="3175">
            <a:solidFill>
              <a:srgbClr val="808080"/>
            </a:solidFill>
            <a:prstDash val="solid"/>
          </a:ln>
        </c:spPr>
        <c:crossAx val="1547035568"/>
        <c:crosses val="autoZero"/>
        <c:crossBetween val="between"/>
      </c:valAx>
      <c:spPr>
        <a:solidFill>
          <a:srgbClr val="FFFFFF"/>
        </a:solidFill>
        <a:ln w="25398">
          <a:noFill/>
        </a:ln>
      </c:spPr>
    </c:plotArea>
    <c:legend>
      <c:legendPos val="r"/>
      <c:layout>
        <c:manualLayout>
          <c:xMode val="edge"/>
          <c:yMode val="edge"/>
          <c:x val="0.598920863309353"/>
          <c:y val="0.211031175059952"/>
          <c:w val="0.307553956834532"/>
          <c:h val="0.235011990407674"/>
        </c:manualLayout>
      </c:layout>
      <c:overlay val="0"/>
      <c:spPr>
        <a:solidFill>
          <a:srgbClr val="FFFFFF"/>
        </a:solidFill>
        <a:ln w="12699">
          <a:solidFill>
            <a:srgbClr val="000000"/>
          </a:solidFill>
          <a:prstDash val="solid"/>
        </a:ln>
      </c:spPr>
    </c:legend>
    <c:plotVisOnly val="1"/>
    <c:dispBlanksAs val="gap"/>
    <c:showDLblsOverMax val="0"/>
  </c:chart>
  <c:spPr>
    <a:solidFill>
      <a:srgbClr val="FFFFFF"/>
    </a:solidFill>
    <a:ln w="3175">
      <a:noFill/>
      <a:prstDash val="solid"/>
    </a:ln>
  </c:spPr>
  <c:txPr>
    <a:bodyPr/>
    <a:lstStyle/>
    <a:p>
      <a:pPr>
        <a:defRPr sz="1600" b="1">
          <a:latin typeface="Arial" pitchFamily="34" charset="0"/>
          <a:cs typeface="Arial" pitchFamily="34" charset="0"/>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spPr>
            <a:solidFill>
              <a:schemeClr val="accent2"/>
            </a:solidFill>
            <a:ln>
              <a:noFill/>
            </a:ln>
            <a:effectLst/>
          </c:spPr>
          <c:invertIfNegative val="0"/>
          <c:cat>
            <c:numRef>
              <c:f>Sheet1!$A:$A</c:f>
              <c:numCache>
                <c:formatCode>General</c:formatCode>
                <c:ptCount val="1048576"/>
                <c:pt idx="0">
                  <c:v>1851.0</c:v>
                </c:pt>
                <c:pt idx="1">
                  <c:v>1852.0</c:v>
                </c:pt>
                <c:pt idx="2">
                  <c:v>1853.0</c:v>
                </c:pt>
                <c:pt idx="3">
                  <c:v>1854.0</c:v>
                </c:pt>
                <c:pt idx="4">
                  <c:v>1855.0</c:v>
                </c:pt>
                <c:pt idx="5">
                  <c:v>1856.0</c:v>
                </c:pt>
                <c:pt idx="6">
                  <c:v>1857.0</c:v>
                </c:pt>
                <c:pt idx="7">
                  <c:v>1858.0</c:v>
                </c:pt>
                <c:pt idx="8">
                  <c:v>1859.0</c:v>
                </c:pt>
                <c:pt idx="9">
                  <c:v>1860.0</c:v>
                </c:pt>
                <c:pt idx="10">
                  <c:v>1861.0</c:v>
                </c:pt>
                <c:pt idx="11">
                  <c:v>1862.0</c:v>
                </c:pt>
                <c:pt idx="12">
                  <c:v>1863.0</c:v>
                </c:pt>
                <c:pt idx="13">
                  <c:v>1864.0</c:v>
                </c:pt>
                <c:pt idx="14">
                  <c:v>1865.0</c:v>
                </c:pt>
                <c:pt idx="15">
                  <c:v>1866.0</c:v>
                </c:pt>
                <c:pt idx="16">
                  <c:v>1867.0</c:v>
                </c:pt>
                <c:pt idx="17">
                  <c:v>1868.0</c:v>
                </c:pt>
                <c:pt idx="18">
                  <c:v>1869.0</c:v>
                </c:pt>
                <c:pt idx="19">
                  <c:v>1870.0</c:v>
                </c:pt>
                <c:pt idx="20">
                  <c:v>1871.0</c:v>
                </c:pt>
                <c:pt idx="21">
                  <c:v>1872.0</c:v>
                </c:pt>
                <c:pt idx="22">
                  <c:v>1873.0</c:v>
                </c:pt>
                <c:pt idx="23">
                  <c:v>1874.0</c:v>
                </c:pt>
                <c:pt idx="24">
                  <c:v>1875.0</c:v>
                </c:pt>
                <c:pt idx="25">
                  <c:v>1876.0</c:v>
                </c:pt>
                <c:pt idx="26">
                  <c:v>1877.0</c:v>
                </c:pt>
                <c:pt idx="27">
                  <c:v>1878.0</c:v>
                </c:pt>
                <c:pt idx="28">
                  <c:v>1879.0</c:v>
                </c:pt>
                <c:pt idx="29">
                  <c:v>1880.0</c:v>
                </c:pt>
                <c:pt idx="30">
                  <c:v>1881.0</c:v>
                </c:pt>
                <c:pt idx="31">
                  <c:v>1882.0</c:v>
                </c:pt>
                <c:pt idx="32">
                  <c:v>1883.0</c:v>
                </c:pt>
                <c:pt idx="33">
                  <c:v>1884.0</c:v>
                </c:pt>
                <c:pt idx="34">
                  <c:v>1885.0</c:v>
                </c:pt>
                <c:pt idx="35">
                  <c:v>1886.0</c:v>
                </c:pt>
                <c:pt idx="36">
                  <c:v>1887.0</c:v>
                </c:pt>
                <c:pt idx="37">
                  <c:v>1888.0</c:v>
                </c:pt>
                <c:pt idx="38">
                  <c:v>1889.0</c:v>
                </c:pt>
                <c:pt idx="39">
                  <c:v>1890.0</c:v>
                </c:pt>
                <c:pt idx="40">
                  <c:v>1891.0</c:v>
                </c:pt>
                <c:pt idx="41">
                  <c:v>1892.0</c:v>
                </c:pt>
                <c:pt idx="42">
                  <c:v>1893.0</c:v>
                </c:pt>
                <c:pt idx="43">
                  <c:v>1894.0</c:v>
                </c:pt>
                <c:pt idx="44">
                  <c:v>1895.0</c:v>
                </c:pt>
                <c:pt idx="45">
                  <c:v>1896.0</c:v>
                </c:pt>
                <c:pt idx="46">
                  <c:v>1897.0</c:v>
                </c:pt>
                <c:pt idx="47">
                  <c:v>1898.0</c:v>
                </c:pt>
                <c:pt idx="48">
                  <c:v>1899.0</c:v>
                </c:pt>
                <c:pt idx="49">
                  <c:v>1900.0</c:v>
                </c:pt>
                <c:pt idx="50">
                  <c:v>1901.0</c:v>
                </c:pt>
                <c:pt idx="51">
                  <c:v>1902.0</c:v>
                </c:pt>
                <c:pt idx="52">
                  <c:v>1903.0</c:v>
                </c:pt>
                <c:pt idx="53">
                  <c:v>1904.0</c:v>
                </c:pt>
                <c:pt idx="54">
                  <c:v>1905.0</c:v>
                </c:pt>
                <c:pt idx="55">
                  <c:v>1906.0</c:v>
                </c:pt>
                <c:pt idx="56">
                  <c:v>1907.0</c:v>
                </c:pt>
                <c:pt idx="57">
                  <c:v>1908.0</c:v>
                </c:pt>
                <c:pt idx="58">
                  <c:v>1909.0</c:v>
                </c:pt>
                <c:pt idx="59">
                  <c:v>1910.0</c:v>
                </c:pt>
                <c:pt idx="60">
                  <c:v>1911.0</c:v>
                </c:pt>
                <c:pt idx="61">
                  <c:v>1912.0</c:v>
                </c:pt>
                <c:pt idx="62">
                  <c:v>1913.0</c:v>
                </c:pt>
                <c:pt idx="63">
                  <c:v>1914.0</c:v>
                </c:pt>
                <c:pt idx="64">
                  <c:v>1915.0</c:v>
                </c:pt>
                <c:pt idx="65">
                  <c:v>1916.0</c:v>
                </c:pt>
                <c:pt idx="66">
                  <c:v>1917.0</c:v>
                </c:pt>
                <c:pt idx="67">
                  <c:v>1918.0</c:v>
                </c:pt>
                <c:pt idx="68">
                  <c:v>1919.0</c:v>
                </c:pt>
                <c:pt idx="69">
                  <c:v>1920.0</c:v>
                </c:pt>
                <c:pt idx="70">
                  <c:v>1921.0</c:v>
                </c:pt>
                <c:pt idx="71">
                  <c:v>1922.0</c:v>
                </c:pt>
                <c:pt idx="72">
                  <c:v>1923.0</c:v>
                </c:pt>
                <c:pt idx="73">
                  <c:v>1924.0</c:v>
                </c:pt>
                <c:pt idx="74">
                  <c:v>1925.0</c:v>
                </c:pt>
                <c:pt idx="75">
                  <c:v>1926.0</c:v>
                </c:pt>
                <c:pt idx="76">
                  <c:v>1927.0</c:v>
                </c:pt>
                <c:pt idx="77">
                  <c:v>1928.0</c:v>
                </c:pt>
                <c:pt idx="78">
                  <c:v>1929.0</c:v>
                </c:pt>
                <c:pt idx="79">
                  <c:v>1930.0</c:v>
                </c:pt>
                <c:pt idx="80">
                  <c:v>1931.0</c:v>
                </c:pt>
                <c:pt idx="81">
                  <c:v>1932.0</c:v>
                </c:pt>
                <c:pt idx="82">
                  <c:v>1933.0</c:v>
                </c:pt>
                <c:pt idx="83">
                  <c:v>1934.0</c:v>
                </c:pt>
                <c:pt idx="84">
                  <c:v>1935.0</c:v>
                </c:pt>
                <c:pt idx="85">
                  <c:v>1936.0</c:v>
                </c:pt>
                <c:pt idx="86">
                  <c:v>1937.0</c:v>
                </c:pt>
                <c:pt idx="87">
                  <c:v>1938.0</c:v>
                </c:pt>
                <c:pt idx="88">
                  <c:v>1939.0</c:v>
                </c:pt>
                <c:pt idx="89">
                  <c:v>1940.0</c:v>
                </c:pt>
                <c:pt idx="90">
                  <c:v>1941.0</c:v>
                </c:pt>
                <c:pt idx="91">
                  <c:v>1942.0</c:v>
                </c:pt>
                <c:pt idx="92">
                  <c:v>1943.0</c:v>
                </c:pt>
                <c:pt idx="93">
                  <c:v>1944.0</c:v>
                </c:pt>
                <c:pt idx="94">
                  <c:v>1945.0</c:v>
                </c:pt>
                <c:pt idx="95">
                  <c:v>1946.0</c:v>
                </c:pt>
                <c:pt idx="96">
                  <c:v>1947.0</c:v>
                </c:pt>
                <c:pt idx="97">
                  <c:v>1948.0</c:v>
                </c:pt>
                <c:pt idx="98">
                  <c:v>1949.0</c:v>
                </c:pt>
                <c:pt idx="99">
                  <c:v>1950.0</c:v>
                </c:pt>
                <c:pt idx="100">
                  <c:v>1951.0</c:v>
                </c:pt>
                <c:pt idx="101">
                  <c:v>1952.0</c:v>
                </c:pt>
                <c:pt idx="102">
                  <c:v>1953.0</c:v>
                </c:pt>
                <c:pt idx="103">
                  <c:v>1954.0</c:v>
                </c:pt>
                <c:pt idx="104">
                  <c:v>1955.0</c:v>
                </c:pt>
                <c:pt idx="105">
                  <c:v>1956.0</c:v>
                </c:pt>
                <c:pt idx="106">
                  <c:v>1957.0</c:v>
                </c:pt>
                <c:pt idx="107">
                  <c:v>1958.0</c:v>
                </c:pt>
                <c:pt idx="108">
                  <c:v>1959.0</c:v>
                </c:pt>
                <c:pt idx="109">
                  <c:v>1960.0</c:v>
                </c:pt>
                <c:pt idx="110">
                  <c:v>1961.0</c:v>
                </c:pt>
                <c:pt idx="111">
                  <c:v>1962.0</c:v>
                </c:pt>
                <c:pt idx="112">
                  <c:v>1963.0</c:v>
                </c:pt>
                <c:pt idx="113">
                  <c:v>1964.0</c:v>
                </c:pt>
                <c:pt idx="114">
                  <c:v>1965.0</c:v>
                </c:pt>
                <c:pt idx="115">
                  <c:v>1966.0</c:v>
                </c:pt>
                <c:pt idx="116">
                  <c:v>1967.0</c:v>
                </c:pt>
                <c:pt idx="117">
                  <c:v>1968.0</c:v>
                </c:pt>
                <c:pt idx="118">
                  <c:v>1969.0</c:v>
                </c:pt>
                <c:pt idx="119">
                  <c:v>1970.0</c:v>
                </c:pt>
                <c:pt idx="120">
                  <c:v>1971.0</c:v>
                </c:pt>
                <c:pt idx="121">
                  <c:v>1972.0</c:v>
                </c:pt>
                <c:pt idx="122">
                  <c:v>1973.0</c:v>
                </c:pt>
                <c:pt idx="123">
                  <c:v>1974.0</c:v>
                </c:pt>
                <c:pt idx="124">
                  <c:v>1975.0</c:v>
                </c:pt>
                <c:pt idx="125">
                  <c:v>1976.0</c:v>
                </c:pt>
                <c:pt idx="126">
                  <c:v>1977.0</c:v>
                </c:pt>
                <c:pt idx="127">
                  <c:v>1978.0</c:v>
                </c:pt>
                <c:pt idx="128">
                  <c:v>1979.0</c:v>
                </c:pt>
                <c:pt idx="129">
                  <c:v>1980.0</c:v>
                </c:pt>
                <c:pt idx="130">
                  <c:v>1981.0</c:v>
                </c:pt>
                <c:pt idx="131">
                  <c:v>1982.0</c:v>
                </c:pt>
                <c:pt idx="132">
                  <c:v>1983.0</c:v>
                </c:pt>
                <c:pt idx="133">
                  <c:v>1984.0</c:v>
                </c:pt>
                <c:pt idx="134">
                  <c:v>1985.0</c:v>
                </c:pt>
                <c:pt idx="135">
                  <c:v>1986.0</c:v>
                </c:pt>
                <c:pt idx="136">
                  <c:v>1987.0</c:v>
                </c:pt>
                <c:pt idx="137">
                  <c:v>1988.0</c:v>
                </c:pt>
                <c:pt idx="138">
                  <c:v>1989.0</c:v>
                </c:pt>
                <c:pt idx="139">
                  <c:v>1990.0</c:v>
                </c:pt>
                <c:pt idx="140">
                  <c:v>1991.0</c:v>
                </c:pt>
                <c:pt idx="141">
                  <c:v>1992.0</c:v>
                </c:pt>
                <c:pt idx="142">
                  <c:v>1993.0</c:v>
                </c:pt>
                <c:pt idx="143">
                  <c:v>1994.0</c:v>
                </c:pt>
                <c:pt idx="144">
                  <c:v>1995.0</c:v>
                </c:pt>
                <c:pt idx="145">
                  <c:v>1996.0</c:v>
                </c:pt>
                <c:pt idx="146">
                  <c:v>1997.0</c:v>
                </c:pt>
                <c:pt idx="147">
                  <c:v>1998.0</c:v>
                </c:pt>
                <c:pt idx="148">
                  <c:v>1999.0</c:v>
                </c:pt>
                <c:pt idx="149">
                  <c:v>2000.0</c:v>
                </c:pt>
                <c:pt idx="150">
                  <c:v>2001.0</c:v>
                </c:pt>
                <c:pt idx="151">
                  <c:v>2002.0</c:v>
                </c:pt>
                <c:pt idx="152">
                  <c:v>2003.0</c:v>
                </c:pt>
                <c:pt idx="153">
                  <c:v>2004.0</c:v>
                </c:pt>
                <c:pt idx="154">
                  <c:v>2005.0</c:v>
                </c:pt>
                <c:pt idx="155">
                  <c:v>2006.0</c:v>
                </c:pt>
                <c:pt idx="156">
                  <c:v>2007.0</c:v>
                </c:pt>
                <c:pt idx="157">
                  <c:v>2008.0</c:v>
                </c:pt>
                <c:pt idx="158">
                  <c:v>2009.0</c:v>
                </c:pt>
                <c:pt idx="159">
                  <c:v>2010.0</c:v>
                </c:pt>
                <c:pt idx="160">
                  <c:v>2011.0</c:v>
                </c:pt>
                <c:pt idx="161">
                  <c:v>2012.0</c:v>
                </c:pt>
                <c:pt idx="162">
                  <c:v>2013.0</c:v>
                </c:pt>
                <c:pt idx="163">
                  <c:v>2014.0</c:v>
                </c:pt>
                <c:pt idx="164">
                  <c:v>2015.0</c:v>
                </c:pt>
              </c:numCache>
            </c:numRef>
          </c:cat>
          <c:val>
            <c:numRef>
              <c:f>Sheet1!$B$1:$B$165</c:f>
              <c:numCache>
                <c:formatCode>General</c:formatCode>
                <c:ptCount val="165"/>
                <c:pt idx="0">
                  <c:v>6.0</c:v>
                </c:pt>
                <c:pt idx="1">
                  <c:v>5.0</c:v>
                </c:pt>
                <c:pt idx="2">
                  <c:v>8.0</c:v>
                </c:pt>
                <c:pt idx="3">
                  <c:v>5.0</c:v>
                </c:pt>
                <c:pt idx="4">
                  <c:v>5.0</c:v>
                </c:pt>
                <c:pt idx="5">
                  <c:v>6.0</c:v>
                </c:pt>
                <c:pt idx="6">
                  <c:v>4.0</c:v>
                </c:pt>
                <c:pt idx="7">
                  <c:v>6.0</c:v>
                </c:pt>
                <c:pt idx="8">
                  <c:v>8.0</c:v>
                </c:pt>
                <c:pt idx="9">
                  <c:v>7.0</c:v>
                </c:pt>
                <c:pt idx="10">
                  <c:v>8.0</c:v>
                </c:pt>
                <c:pt idx="11">
                  <c:v>6.0</c:v>
                </c:pt>
                <c:pt idx="12">
                  <c:v>9.0</c:v>
                </c:pt>
                <c:pt idx="13">
                  <c:v>5.0</c:v>
                </c:pt>
                <c:pt idx="14">
                  <c:v>7.0</c:v>
                </c:pt>
                <c:pt idx="15">
                  <c:v>7.0</c:v>
                </c:pt>
                <c:pt idx="16">
                  <c:v>9.0</c:v>
                </c:pt>
                <c:pt idx="17">
                  <c:v>4.0</c:v>
                </c:pt>
                <c:pt idx="18">
                  <c:v>10.0</c:v>
                </c:pt>
                <c:pt idx="19">
                  <c:v>11.0</c:v>
                </c:pt>
                <c:pt idx="20">
                  <c:v>8.0</c:v>
                </c:pt>
                <c:pt idx="21">
                  <c:v>5.0</c:v>
                </c:pt>
                <c:pt idx="22">
                  <c:v>5.0</c:v>
                </c:pt>
                <c:pt idx="23">
                  <c:v>7.0</c:v>
                </c:pt>
                <c:pt idx="24">
                  <c:v>6.0</c:v>
                </c:pt>
                <c:pt idx="25">
                  <c:v>5.0</c:v>
                </c:pt>
                <c:pt idx="26">
                  <c:v>8.0</c:v>
                </c:pt>
                <c:pt idx="27">
                  <c:v>12.0</c:v>
                </c:pt>
                <c:pt idx="28">
                  <c:v>8.0</c:v>
                </c:pt>
                <c:pt idx="29">
                  <c:v>11.0</c:v>
                </c:pt>
                <c:pt idx="30">
                  <c:v>7.0</c:v>
                </c:pt>
                <c:pt idx="31">
                  <c:v>6.0</c:v>
                </c:pt>
                <c:pt idx="32">
                  <c:v>4.0</c:v>
                </c:pt>
                <c:pt idx="33">
                  <c:v>4.0</c:v>
                </c:pt>
                <c:pt idx="34">
                  <c:v>8.0</c:v>
                </c:pt>
                <c:pt idx="35">
                  <c:v>12.0</c:v>
                </c:pt>
                <c:pt idx="36">
                  <c:v>19.0</c:v>
                </c:pt>
                <c:pt idx="37">
                  <c:v>9.0</c:v>
                </c:pt>
                <c:pt idx="38">
                  <c:v>9.0</c:v>
                </c:pt>
                <c:pt idx="39">
                  <c:v>4.0</c:v>
                </c:pt>
                <c:pt idx="40">
                  <c:v>10.0</c:v>
                </c:pt>
                <c:pt idx="41">
                  <c:v>9.0</c:v>
                </c:pt>
                <c:pt idx="42">
                  <c:v>12.0</c:v>
                </c:pt>
                <c:pt idx="43">
                  <c:v>7.0</c:v>
                </c:pt>
                <c:pt idx="44">
                  <c:v>6.0</c:v>
                </c:pt>
                <c:pt idx="45">
                  <c:v>7.0</c:v>
                </c:pt>
                <c:pt idx="46">
                  <c:v>6.0</c:v>
                </c:pt>
                <c:pt idx="47">
                  <c:v>11.0</c:v>
                </c:pt>
                <c:pt idx="48">
                  <c:v>10.0</c:v>
                </c:pt>
                <c:pt idx="49">
                  <c:v>7.0</c:v>
                </c:pt>
                <c:pt idx="50">
                  <c:v>13.0</c:v>
                </c:pt>
                <c:pt idx="51">
                  <c:v>5.0</c:v>
                </c:pt>
                <c:pt idx="52">
                  <c:v>10.0</c:v>
                </c:pt>
                <c:pt idx="53">
                  <c:v>6.0</c:v>
                </c:pt>
                <c:pt idx="54">
                  <c:v>5.0</c:v>
                </c:pt>
                <c:pt idx="55">
                  <c:v>11.0</c:v>
                </c:pt>
                <c:pt idx="56">
                  <c:v>5.0</c:v>
                </c:pt>
                <c:pt idx="57">
                  <c:v>10.0</c:v>
                </c:pt>
                <c:pt idx="58">
                  <c:v>12.0</c:v>
                </c:pt>
                <c:pt idx="59">
                  <c:v>5.0</c:v>
                </c:pt>
                <c:pt idx="60">
                  <c:v>6.0</c:v>
                </c:pt>
                <c:pt idx="61">
                  <c:v>7.0</c:v>
                </c:pt>
                <c:pt idx="62">
                  <c:v>6.0</c:v>
                </c:pt>
                <c:pt idx="63">
                  <c:v>1.0</c:v>
                </c:pt>
                <c:pt idx="64">
                  <c:v>6.0</c:v>
                </c:pt>
                <c:pt idx="65">
                  <c:v>15.0</c:v>
                </c:pt>
                <c:pt idx="66">
                  <c:v>4.0</c:v>
                </c:pt>
                <c:pt idx="67">
                  <c:v>6.0</c:v>
                </c:pt>
                <c:pt idx="68">
                  <c:v>5.0</c:v>
                </c:pt>
                <c:pt idx="69">
                  <c:v>5.0</c:v>
                </c:pt>
                <c:pt idx="70">
                  <c:v>7.0</c:v>
                </c:pt>
                <c:pt idx="71">
                  <c:v>5.0</c:v>
                </c:pt>
                <c:pt idx="72">
                  <c:v>9.0</c:v>
                </c:pt>
                <c:pt idx="73">
                  <c:v>11.0</c:v>
                </c:pt>
                <c:pt idx="74">
                  <c:v>4.0</c:v>
                </c:pt>
                <c:pt idx="75">
                  <c:v>11.0</c:v>
                </c:pt>
                <c:pt idx="76">
                  <c:v>8.0</c:v>
                </c:pt>
                <c:pt idx="77">
                  <c:v>6.0</c:v>
                </c:pt>
                <c:pt idx="78">
                  <c:v>5.0</c:v>
                </c:pt>
                <c:pt idx="79">
                  <c:v>3.0</c:v>
                </c:pt>
                <c:pt idx="80">
                  <c:v>13.0</c:v>
                </c:pt>
                <c:pt idx="81">
                  <c:v>15.0</c:v>
                </c:pt>
                <c:pt idx="82">
                  <c:v>20.0</c:v>
                </c:pt>
                <c:pt idx="83">
                  <c:v>13.0</c:v>
                </c:pt>
                <c:pt idx="84">
                  <c:v>8.0</c:v>
                </c:pt>
                <c:pt idx="85">
                  <c:v>17.0</c:v>
                </c:pt>
                <c:pt idx="86">
                  <c:v>11.0</c:v>
                </c:pt>
                <c:pt idx="87">
                  <c:v>9.0</c:v>
                </c:pt>
                <c:pt idx="88">
                  <c:v>6.0</c:v>
                </c:pt>
                <c:pt idx="89">
                  <c:v>9.0</c:v>
                </c:pt>
                <c:pt idx="90">
                  <c:v>6.0</c:v>
                </c:pt>
                <c:pt idx="91">
                  <c:v>11.0</c:v>
                </c:pt>
                <c:pt idx="92">
                  <c:v>10.0</c:v>
                </c:pt>
                <c:pt idx="93">
                  <c:v>14.0</c:v>
                </c:pt>
                <c:pt idx="94">
                  <c:v>11.0</c:v>
                </c:pt>
                <c:pt idx="95">
                  <c:v>7.0</c:v>
                </c:pt>
                <c:pt idx="96">
                  <c:v>10.0</c:v>
                </c:pt>
                <c:pt idx="97">
                  <c:v>10.0</c:v>
                </c:pt>
                <c:pt idx="98">
                  <c:v>16.0</c:v>
                </c:pt>
                <c:pt idx="99">
                  <c:v>16.0</c:v>
                </c:pt>
                <c:pt idx="100">
                  <c:v>12.0</c:v>
                </c:pt>
                <c:pt idx="101">
                  <c:v>11.0</c:v>
                </c:pt>
                <c:pt idx="102">
                  <c:v>14.0</c:v>
                </c:pt>
                <c:pt idx="103">
                  <c:v>16.0</c:v>
                </c:pt>
                <c:pt idx="104">
                  <c:v>13.0</c:v>
                </c:pt>
                <c:pt idx="105">
                  <c:v>8.0</c:v>
                </c:pt>
                <c:pt idx="106">
                  <c:v>8.0</c:v>
                </c:pt>
                <c:pt idx="107">
                  <c:v>10.0</c:v>
                </c:pt>
                <c:pt idx="108">
                  <c:v>11.0</c:v>
                </c:pt>
                <c:pt idx="109">
                  <c:v>7.0</c:v>
                </c:pt>
                <c:pt idx="110">
                  <c:v>11.0</c:v>
                </c:pt>
                <c:pt idx="111">
                  <c:v>5.0</c:v>
                </c:pt>
                <c:pt idx="112">
                  <c:v>9.0</c:v>
                </c:pt>
                <c:pt idx="113">
                  <c:v>12.0</c:v>
                </c:pt>
                <c:pt idx="114">
                  <c:v>6.0</c:v>
                </c:pt>
                <c:pt idx="115">
                  <c:v>11.0</c:v>
                </c:pt>
                <c:pt idx="116">
                  <c:v>26.0</c:v>
                </c:pt>
                <c:pt idx="117">
                  <c:v>15.0</c:v>
                </c:pt>
                <c:pt idx="118">
                  <c:v>29.0</c:v>
                </c:pt>
                <c:pt idx="119">
                  <c:v>19.0</c:v>
                </c:pt>
                <c:pt idx="120">
                  <c:v>22.0</c:v>
                </c:pt>
                <c:pt idx="121">
                  <c:v>19.0</c:v>
                </c:pt>
                <c:pt idx="122">
                  <c:v>17.0</c:v>
                </c:pt>
                <c:pt idx="123">
                  <c:v>20.0</c:v>
                </c:pt>
                <c:pt idx="124">
                  <c:v>23.0</c:v>
                </c:pt>
                <c:pt idx="125">
                  <c:v>21.0</c:v>
                </c:pt>
                <c:pt idx="126">
                  <c:v>15.0</c:v>
                </c:pt>
                <c:pt idx="127">
                  <c:v>24.0</c:v>
                </c:pt>
                <c:pt idx="128">
                  <c:v>20.0</c:v>
                </c:pt>
                <c:pt idx="129">
                  <c:v>18.0</c:v>
                </c:pt>
                <c:pt idx="130">
                  <c:v>22.0</c:v>
                </c:pt>
                <c:pt idx="131">
                  <c:v>8.0</c:v>
                </c:pt>
                <c:pt idx="132">
                  <c:v>6.0</c:v>
                </c:pt>
                <c:pt idx="133">
                  <c:v>20.0</c:v>
                </c:pt>
                <c:pt idx="134">
                  <c:v>14.0</c:v>
                </c:pt>
                <c:pt idx="135">
                  <c:v>10.0</c:v>
                </c:pt>
                <c:pt idx="136">
                  <c:v>14.0</c:v>
                </c:pt>
                <c:pt idx="137">
                  <c:v>19.0</c:v>
                </c:pt>
                <c:pt idx="138">
                  <c:v>15.0</c:v>
                </c:pt>
                <c:pt idx="139">
                  <c:v>16.0</c:v>
                </c:pt>
                <c:pt idx="140">
                  <c:v>12.0</c:v>
                </c:pt>
                <c:pt idx="141">
                  <c:v>10.0</c:v>
                </c:pt>
                <c:pt idx="142">
                  <c:v>10.0</c:v>
                </c:pt>
                <c:pt idx="143">
                  <c:v>12.0</c:v>
                </c:pt>
                <c:pt idx="144">
                  <c:v>21.0</c:v>
                </c:pt>
                <c:pt idx="145">
                  <c:v>13.0</c:v>
                </c:pt>
                <c:pt idx="146">
                  <c:v>9.0</c:v>
                </c:pt>
                <c:pt idx="147">
                  <c:v>14.0</c:v>
                </c:pt>
                <c:pt idx="148">
                  <c:v>16.0</c:v>
                </c:pt>
                <c:pt idx="149">
                  <c:v>19.0</c:v>
                </c:pt>
                <c:pt idx="150">
                  <c:v>17.0</c:v>
                </c:pt>
                <c:pt idx="151">
                  <c:v>14.0</c:v>
                </c:pt>
                <c:pt idx="152">
                  <c:v>21.0</c:v>
                </c:pt>
                <c:pt idx="153">
                  <c:v>16.0</c:v>
                </c:pt>
                <c:pt idx="154">
                  <c:v>31.0</c:v>
                </c:pt>
                <c:pt idx="155">
                  <c:v>10.0</c:v>
                </c:pt>
                <c:pt idx="156">
                  <c:v>17.0</c:v>
                </c:pt>
                <c:pt idx="157">
                  <c:v>17.0</c:v>
                </c:pt>
                <c:pt idx="158">
                  <c:v>11.0</c:v>
                </c:pt>
                <c:pt idx="159">
                  <c:v>21.0</c:v>
                </c:pt>
                <c:pt idx="160">
                  <c:v>20.0</c:v>
                </c:pt>
                <c:pt idx="161">
                  <c:v>19.0</c:v>
                </c:pt>
                <c:pt idx="162">
                  <c:v>15.0</c:v>
                </c:pt>
                <c:pt idx="163">
                  <c:v>9.0</c:v>
                </c:pt>
                <c:pt idx="164">
                  <c:v>12.0</c:v>
                </c:pt>
              </c:numCache>
            </c:numRef>
          </c:val>
        </c:ser>
        <c:dLbls>
          <c:showLegendKey val="0"/>
          <c:showVal val="0"/>
          <c:showCatName val="0"/>
          <c:showSerName val="0"/>
          <c:showPercent val="0"/>
          <c:showBubbleSize val="0"/>
        </c:dLbls>
        <c:gapWidth val="0"/>
        <c:axId val="1863075040"/>
        <c:axId val="1825832208"/>
      </c:barChart>
      <c:catAx>
        <c:axId val="186307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825832208"/>
        <c:crosses val="autoZero"/>
        <c:auto val="1"/>
        <c:lblAlgn val="ctr"/>
        <c:lblOffset val="100"/>
        <c:noMultiLvlLbl val="0"/>
      </c:catAx>
      <c:valAx>
        <c:axId val="1825832208"/>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dirty="0" smtClean="0"/>
                  <a:t>Number of Hurricanes in Atlantic</a:t>
                </a:r>
                <a:endParaRPr lang="en-US"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863075040"/>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Sheet5!$A:$A</c:f>
              <c:numCache>
                <c:formatCode>General</c:formatCode>
                <c:ptCount val="1048576"/>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numCache>
            </c:numRef>
          </c:cat>
          <c:val>
            <c:numRef>
              <c:f>Sheet5!$B$1:$B$50</c:f>
              <c:numCache>
                <c:formatCode>General</c:formatCode>
                <c:ptCount val="50"/>
                <c:pt idx="0">
                  <c:v>0.0239131026747</c:v>
                </c:pt>
                <c:pt idx="1">
                  <c:v>0.202741522676</c:v>
                </c:pt>
                <c:pt idx="2">
                  <c:v>0.859447759172</c:v>
                </c:pt>
                <c:pt idx="3">
                  <c:v>2.42887410201</c:v>
                </c:pt>
                <c:pt idx="4">
                  <c:v>5.148157064039999</c:v>
                </c:pt>
                <c:pt idx="5">
                  <c:v>8.72948371728</c:v>
                </c:pt>
                <c:pt idx="6">
                  <c:v>12.3351400353</c:v>
                </c:pt>
                <c:pt idx="7">
                  <c:v>14.9400764403</c:v>
                </c:pt>
                <c:pt idx="8">
                  <c:v>15.833233184</c:v>
                </c:pt>
                <c:pt idx="9">
                  <c:v>14.9153645936</c:v>
                </c:pt>
                <c:pt idx="10">
                  <c:v>12.6456351989</c:v>
                </c:pt>
                <c:pt idx="11">
                  <c:v>9.74663582525</c:v>
                </c:pt>
                <c:pt idx="12">
                  <c:v>6.88621009393</c:v>
                </c:pt>
                <c:pt idx="13">
                  <c:v>4.491006583</c:v>
                </c:pt>
                <c:pt idx="14">
                  <c:v>2.71970895554</c:v>
                </c:pt>
                <c:pt idx="15">
                  <c:v>1.53722680096</c:v>
                </c:pt>
                <c:pt idx="16">
                  <c:v>0.814563114638</c:v>
                </c:pt>
                <c:pt idx="17">
                  <c:v>0.406239916508</c:v>
                </c:pt>
                <c:pt idx="18">
                  <c:v>0.19134488821</c:v>
                </c:pt>
                <c:pt idx="19">
                  <c:v>0.085382730437</c:v>
                </c:pt>
                <c:pt idx="20">
                  <c:v>0.03619485312</c:v>
                </c:pt>
                <c:pt idx="21">
                  <c:v>0.0146128288994</c:v>
                </c:pt>
                <c:pt idx="22">
                  <c:v>0.00563142615688</c:v>
                </c:pt>
                <c:pt idx="23">
                  <c:v>0.00207585652286</c:v>
                </c:pt>
                <c:pt idx="24">
                  <c:v>0.000733318880357</c:v>
                </c:pt>
                <c:pt idx="25">
                  <c:v>0.00024869075073</c:v>
                </c:pt>
                <c:pt idx="26" formatCode="0.00E+00">
                  <c:v>8.10948100206E-5</c:v>
                </c:pt>
                <c:pt idx="27" formatCode="0.00E+00">
                  <c:v>2.54645538712E-5</c:v>
                </c:pt>
                <c:pt idx="28" formatCode="0.00E+00">
                  <c:v>7.71054038026E-6</c:v>
                </c:pt>
                <c:pt idx="29" formatCode="0.00E+00">
                  <c:v>2.25420595825E-6</c:v>
                </c:pt>
                <c:pt idx="30" formatCode="0.00E+00">
                  <c:v>6.37058205591E-7</c:v>
                </c:pt>
                <c:pt idx="31" formatCode="0.00E+00">
                  <c:v>1.74230505035E-7</c:v>
                </c:pt>
                <c:pt idx="32" formatCode="0.00E+00">
                  <c:v>4.61616147852E-8</c:v>
                </c:pt>
                <c:pt idx="33" formatCode="0.00E+00">
                  <c:v>1.18597034033E-8</c:v>
                </c:pt>
                <c:pt idx="34" formatCode="0.00E+00">
                  <c:v>2.95734292026E-9</c:v>
                </c:pt>
                <c:pt idx="35" formatCode="0.00E+00">
                  <c:v>7.16374993107E-10</c:v>
                </c:pt>
                <c:pt idx="36" formatCode="0.00E+00">
                  <c:v>1.68711502E-10</c:v>
                </c:pt>
                <c:pt idx="37" formatCode="0.00E+00">
                  <c:v>3.86589223149E-11</c:v>
                </c:pt>
                <c:pt idx="38" formatCode="0.00E+00">
                  <c:v>8.62527442953E-12</c:v>
                </c:pt>
                <c:pt idx="39" formatCode="0.00E+00">
                  <c:v>1.87505965859E-12</c:v>
                </c:pt>
                <c:pt idx="40" formatCode="0.00E+00">
                  <c:v>3.97431123289E-13</c:v>
                </c:pt>
                <c:pt idx="41" formatCode="0.00E+00">
                  <c:v>8.21835302665E-14</c:v>
                </c:pt>
                <c:pt idx="42" formatCode="0.00E+00">
                  <c:v>1.65898430662E-14</c:v>
                </c:pt>
                <c:pt idx="43" formatCode="0.00E+00">
                  <c:v>3.27100040234E-15</c:v>
                </c:pt>
                <c:pt idx="44" formatCode="0.00E+00">
                  <c:v>6.30281698079E-16</c:v>
                </c:pt>
                <c:pt idx="45" formatCode="0.00E+00">
                  <c:v>1.18748725725E-16</c:v>
                </c:pt>
                <c:pt idx="46" formatCode="0.00E+00">
                  <c:v>2.18865798832E-17</c:v>
                </c:pt>
                <c:pt idx="47" formatCode="0.00E+00">
                  <c:v>3.94808795302E-18</c:v>
                </c:pt>
                <c:pt idx="48" formatCode="0.00E+00">
                  <c:v>6.97352491702001E-19</c:v>
                </c:pt>
                <c:pt idx="49" formatCode="0.00E+00">
                  <c:v>1.20659925361E-19</c:v>
                </c:pt>
              </c:numCache>
            </c:numRef>
          </c:val>
        </c:ser>
        <c:ser>
          <c:idx val="1"/>
          <c:order val="1"/>
          <c:spPr>
            <a:solidFill>
              <a:schemeClr val="accent2"/>
            </a:solidFill>
            <a:ln>
              <a:noFill/>
            </a:ln>
            <a:effectLst/>
          </c:spPr>
          <c:invertIfNegative val="0"/>
          <c:cat>
            <c:numRef>
              <c:f>Sheet5!$A:$A</c:f>
              <c:numCache>
                <c:formatCode>General</c:formatCode>
                <c:ptCount val="1048576"/>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numCache>
            </c:numRef>
          </c:cat>
          <c:val>
            <c:numRef>
              <c:f>Sheet5!$C$1:$C$50</c:f>
              <c:numCache>
                <c:formatCode>General</c:formatCode>
                <c:ptCount val="50"/>
                <c:pt idx="0">
                  <c:v>0.0</c:v>
                </c:pt>
                <c:pt idx="1">
                  <c:v>1.0</c:v>
                </c:pt>
                <c:pt idx="2">
                  <c:v>0.0</c:v>
                </c:pt>
                <c:pt idx="3">
                  <c:v>1.0</c:v>
                </c:pt>
                <c:pt idx="4">
                  <c:v>7.0</c:v>
                </c:pt>
                <c:pt idx="5">
                  <c:v>16.0</c:v>
                </c:pt>
                <c:pt idx="6">
                  <c:v>17.0</c:v>
                </c:pt>
                <c:pt idx="7">
                  <c:v>12.0</c:v>
                </c:pt>
                <c:pt idx="8">
                  <c:v>11.0</c:v>
                </c:pt>
                <c:pt idx="9">
                  <c:v>9.0</c:v>
                </c:pt>
                <c:pt idx="10">
                  <c:v>9.0</c:v>
                </c:pt>
                <c:pt idx="11">
                  <c:v>12.0</c:v>
                </c:pt>
                <c:pt idx="12">
                  <c:v>6.0</c:v>
                </c:pt>
                <c:pt idx="13">
                  <c:v>4.0</c:v>
                </c:pt>
                <c:pt idx="14">
                  <c:v>2.0</c:v>
                </c:pt>
                <c:pt idx="15">
                  <c:v>2.0</c:v>
                </c:pt>
                <c:pt idx="16">
                  <c:v>3.0</c:v>
                </c:pt>
                <c:pt idx="17">
                  <c:v>1.0</c:v>
                </c:pt>
                <c:pt idx="18">
                  <c:v>0.0</c:v>
                </c:pt>
                <c:pt idx="19">
                  <c:v>1.0</c:v>
                </c:pt>
                <c:pt idx="20">
                  <c:v>1.0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numCache>
            </c:numRef>
          </c:val>
        </c:ser>
        <c:dLbls>
          <c:showLegendKey val="0"/>
          <c:showVal val="0"/>
          <c:showCatName val="0"/>
          <c:showSerName val="0"/>
          <c:showPercent val="0"/>
          <c:showBubbleSize val="0"/>
        </c:dLbls>
        <c:gapWidth val="0"/>
        <c:overlap val="-27"/>
        <c:axId val="1838308192"/>
        <c:axId val="1924438048"/>
      </c:barChart>
      <c:catAx>
        <c:axId val="183830819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r>
                  <a:rPr lang="en-US"/>
                  <a:t>Num Hurricanes</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crossAx val="1924438048"/>
        <c:crosses val="autoZero"/>
        <c:auto val="1"/>
        <c:lblAlgn val="ctr"/>
        <c:lblOffset val="100"/>
        <c:tickLblSkip val="10"/>
        <c:noMultiLvlLbl val="0"/>
      </c:catAx>
      <c:valAx>
        <c:axId val="1924438048"/>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r>
                  <a:rPr lang="en-US"/>
                  <a:t>Predicted and Actual Frequency</a:t>
                </a:r>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crossAx val="1838308192"/>
        <c:crosses val="autoZero"/>
        <c:crossBetween val="between"/>
      </c:valAx>
      <c:spPr>
        <a:noFill/>
        <a:ln>
          <a:noFill/>
        </a:ln>
        <a:effectLst/>
      </c:spPr>
    </c:plotArea>
    <c:plotVisOnly val="1"/>
    <c:dispBlanksAs val="gap"/>
    <c:showDLblsOverMax val="0"/>
  </c:chart>
  <c:spPr>
    <a:noFill/>
    <a:ln>
      <a:noFill/>
    </a:ln>
    <a:effectLst/>
  </c:spPr>
  <c:txPr>
    <a:bodyPr/>
    <a:lstStyle/>
    <a:p>
      <a:pPr>
        <a:defRPr sz="1800">
          <a:latin typeface="Times New Roman" charset="0"/>
          <a:ea typeface="Times New Roman" charset="0"/>
          <a:cs typeface="Times New Roman"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numRef>
              <c:f>Sheet8!$A:$A</c:f>
              <c:numCache>
                <c:formatCode>General</c:formatCode>
                <c:ptCount val="1048576"/>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numCache>
            </c:numRef>
          </c:cat>
          <c:val>
            <c:numRef>
              <c:f>Sheet8!$B$1:$B$50</c:f>
              <c:numCache>
                <c:formatCode>General</c:formatCode>
                <c:ptCount val="50"/>
                <c:pt idx="0">
                  <c:v>0.00996995008152</c:v>
                </c:pt>
                <c:pt idx="1">
                  <c:v>0.0847445756929</c:v>
                </c:pt>
                <c:pt idx="2">
                  <c:v>0.360164446695</c:v>
                </c:pt>
                <c:pt idx="3">
                  <c:v>1.0204659323</c:v>
                </c:pt>
                <c:pt idx="4">
                  <c:v>2.16849010614</c:v>
                </c:pt>
                <c:pt idx="5">
                  <c:v>3.68643318044</c:v>
                </c:pt>
                <c:pt idx="6">
                  <c:v>5.22244700563</c:v>
                </c:pt>
                <c:pt idx="7">
                  <c:v>6.34154279255</c:v>
                </c:pt>
                <c:pt idx="8">
                  <c:v>6.737889217079996</c:v>
                </c:pt>
                <c:pt idx="9">
                  <c:v>6.36356203835</c:v>
                </c:pt>
                <c:pt idx="10">
                  <c:v>5.4090277326</c:v>
                </c:pt>
                <c:pt idx="11">
                  <c:v>4.17970324792</c:v>
                </c:pt>
                <c:pt idx="12">
                  <c:v>2.96062313394</c:v>
                </c:pt>
                <c:pt idx="13">
                  <c:v>1.93579204912</c:v>
                </c:pt>
                <c:pt idx="14">
                  <c:v>1.17530231553</c:v>
                </c:pt>
                <c:pt idx="15">
                  <c:v>0.66600464547</c:v>
                </c:pt>
                <c:pt idx="16">
                  <c:v>0.353814967906</c:v>
                </c:pt>
                <c:pt idx="17">
                  <c:v>0.176907483953</c:v>
                </c:pt>
                <c:pt idx="18">
                  <c:v>0.0835396452</c:v>
                </c:pt>
                <c:pt idx="19">
                  <c:v>0.0373729991684</c:v>
                </c:pt>
                <c:pt idx="20">
                  <c:v>0.0158835246466</c:v>
                </c:pt>
                <c:pt idx="21">
                  <c:v>0.00642904569028</c:v>
                </c:pt>
                <c:pt idx="22">
                  <c:v>0.00248394947124</c:v>
                </c:pt>
                <c:pt idx="23">
                  <c:v>0.00091798132633</c:v>
                </c:pt>
                <c:pt idx="24">
                  <c:v>0.000325118386408</c:v>
                </c:pt>
                <c:pt idx="25">
                  <c:v>0.000110540251379</c:v>
                </c:pt>
                <c:pt idx="26" formatCode="0.00E+00">
                  <c:v>3.61381591046E-5</c:v>
                </c:pt>
                <c:pt idx="27" formatCode="0.00E+00">
                  <c:v>1.13768278663E-5</c:v>
                </c:pt>
                <c:pt idx="28" formatCode="0.00E+00">
                  <c:v>3.45367988798E-6</c:v>
                </c:pt>
                <c:pt idx="29" formatCode="0.00E+00">
                  <c:v>1.01228548441E-6</c:v>
                </c:pt>
                <c:pt idx="30" formatCode="0.00E+00">
                  <c:v>2.86814220582E-7</c:v>
                </c:pt>
                <c:pt idx="31" formatCode="0.00E+00">
                  <c:v>7.86426088692E-8</c:v>
                </c:pt>
                <c:pt idx="32" formatCode="0.00E+00">
                  <c:v>2.08894429809E-8</c:v>
                </c:pt>
                <c:pt idx="33" formatCode="0.00E+00">
                  <c:v>5.38061410114E-9</c:v>
                </c:pt>
                <c:pt idx="34" formatCode="0.00E+00">
                  <c:v>1.34515352528E-9</c:v>
                </c:pt>
                <c:pt idx="35" formatCode="0.00E+00">
                  <c:v>3.26680141855E-10</c:v>
                </c:pt>
                <c:pt idx="36" formatCode="0.00E+00">
                  <c:v>7.71328112713E-11</c:v>
                </c:pt>
                <c:pt idx="37" formatCode="0.00E+00">
                  <c:v>1.77196998866E-11</c:v>
                </c:pt>
                <c:pt idx="38" formatCode="0.00E+00">
                  <c:v>3.96361707991E-12</c:v>
                </c:pt>
                <c:pt idx="39" formatCode="0.00E+00">
                  <c:v>8.63865261005E-13</c:v>
                </c:pt>
                <c:pt idx="40" formatCode="0.00E+00">
                  <c:v>1.83571367964E-13</c:v>
                </c:pt>
                <c:pt idx="41" formatCode="0.00E+00">
                  <c:v>3.80574787242E-14</c:v>
                </c:pt>
                <c:pt idx="42" formatCode="0.00E+00">
                  <c:v>7.70210878941003E-15</c:v>
                </c:pt>
                <c:pt idx="43" formatCode="0.00E+00">
                  <c:v>1.52250987698E-15</c:v>
                </c:pt>
                <c:pt idx="44" formatCode="0.00E+00">
                  <c:v>2.94121226234E-16</c:v>
                </c:pt>
                <c:pt idx="45" formatCode="0.00E+00">
                  <c:v>5.55562316220003E-17</c:v>
                </c:pt>
                <c:pt idx="46" formatCode="0.00E+00">
                  <c:v>1.02658254084E-17</c:v>
                </c:pt>
                <c:pt idx="47" formatCode="0.00E+00">
                  <c:v>1.8565854462E-18</c:v>
                </c:pt>
                <c:pt idx="48" formatCode="0.00E+00">
                  <c:v>3.28770339432E-19</c:v>
                </c:pt>
                <c:pt idx="49" formatCode="0.00E+00">
                  <c:v>5.70315894933003E-20</c:v>
                </c:pt>
              </c:numCache>
            </c:numRef>
          </c:val>
        </c:ser>
        <c:ser>
          <c:idx val="1"/>
          <c:order val="1"/>
          <c:spPr>
            <a:solidFill>
              <a:schemeClr val="accent2"/>
            </a:solidFill>
            <a:ln>
              <a:noFill/>
            </a:ln>
            <a:effectLst/>
          </c:spPr>
          <c:invertIfNegative val="0"/>
          <c:cat>
            <c:numRef>
              <c:f>Sheet8!$A:$A</c:f>
              <c:numCache>
                <c:formatCode>General</c:formatCode>
                <c:ptCount val="1048576"/>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numCache>
            </c:numRef>
          </c:cat>
          <c:val>
            <c:numRef>
              <c:f>Sheet8!$C$1:$C$50</c:f>
              <c:numCache>
                <c:formatCode>General</c:formatCode>
                <c:ptCount val="50"/>
                <c:pt idx="0">
                  <c:v>0.0</c:v>
                </c:pt>
                <c:pt idx="1">
                  <c:v>0.0</c:v>
                </c:pt>
                <c:pt idx="2">
                  <c:v>0.0</c:v>
                </c:pt>
                <c:pt idx="3">
                  <c:v>0.0</c:v>
                </c:pt>
                <c:pt idx="4">
                  <c:v>0.0</c:v>
                </c:pt>
                <c:pt idx="5">
                  <c:v>0.0</c:v>
                </c:pt>
                <c:pt idx="6">
                  <c:v>1.0</c:v>
                </c:pt>
                <c:pt idx="7">
                  <c:v>0.0</c:v>
                </c:pt>
                <c:pt idx="8">
                  <c:v>1.0</c:v>
                </c:pt>
                <c:pt idx="9">
                  <c:v>2.0</c:v>
                </c:pt>
                <c:pt idx="10">
                  <c:v>4.0</c:v>
                </c:pt>
                <c:pt idx="11">
                  <c:v>2.0</c:v>
                </c:pt>
                <c:pt idx="12">
                  <c:v>2.0</c:v>
                </c:pt>
                <c:pt idx="13">
                  <c:v>1.0</c:v>
                </c:pt>
                <c:pt idx="14">
                  <c:v>4.0</c:v>
                </c:pt>
                <c:pt idx="15">
                  <c:v>4.0</c:v>
                </c:pt>
                <c:pt idx="16">
                  <c:v>3.0</c:v>
                </c:pt>
                <c:pt idx="17">
                  <c:v>4.0</c:v>
                </c:pt>
                <c:pt idx="18">
                  <c:v>1.0</c:v>
                </c:pt>
                <c:pt idx="19">
                  <c:v>5.0</c:v>
                </c:pt>
                <c:pt idx="20">
                  <c:v>4.0</c:v>
                </c:pt>
                <c:pt idx="21">
                  <c:v>4.0</c:v>
                </c:pt>
                <c:pt idx="22">
                  <c:v>2.0</c:v>
                </c:pt>
                <c:pt idx="23">
                  <c:v>1.0</c:v>
                </c:pt>
                <c:pt idx="24">
                  <c:v>1.0</c:v>
                </c:pt>
                <c:pt idx="25">
                  <c:v>0.0</c:v>
                </c:pt>
                <c:pt idx="26">
                  <c:v>1.0</c:v>
                </c:pt>
                <c:pt idx="27">
                  <c:v>0.0</c:v>
                </c:pt>
                <c:pt idx="28">
                  <c:v>0.0</c:v>
                </c:pt>
                <c:pt idx="29">
                  <c:v>1.0</c:v>
                </c:pt>
                <c:pt idx="30">
                  <c:v>0.0</c:v>
                </c:pt>
                <c:pt idx="31">
                  <c:v>1.0</c:v>
                </c:pt>
                <c:pt idx="32">
                  <c:v>0.0</c:v>
                </c:pt>
                <c:pt idx="33">
                  <c:v>0.0</c:v>
                </c:pt>
                <c:pt idx="34">
                  <c:v>0.0</c:v>
                </c:pt>
                <c:pt idx="35">
                  <c:v>0.0</c:v>
                </c:pt>
                <c:pt idx="36">
                  <c:v>0.0</c:v>
                </c:pt>
                <c:pt idx="37">
                  <c:v>0.0</c:v>
                </c:pt>
                <c:pt idx="38">
                  <c:v>0.0</c:v>
                </c:pt>
              </c:numCache>
            </c:numRef>
          </c:val>
        </c:ser>
        <c:dLbls>
          <c:showLegendKey val="0"/>
          <c:showVal val="0"/>
          <c:showCatName val="0"/>
          <c:showSerName val="0"/>
          <c:showPercent val="0"/>
          <c:showBubbleSize val="0"/>
        </c:dLbls>
        <c:gapWidth val="0"/>
        <c:overlap val="-27"/>
        <c:axId val="1548380720"/>
        <c:axId val="1554150304"/>
      </c:barChart>
      <c:catAx>
        <c:axId val="154838072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r>
                  <a:rPr lang="en-US" dirty="0" smtClean="0"/>
                  <a:t># Hurricanes</a:t>
                </a:r>
                <a:endParaRPr lang="en-US" dirty="0"/>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crossAx val="1554150304"/>
        <c:crosses val="autoZero"/>
        <c:auto val="1"/>
        <c:lblAlgn val="ctr"/>
        <c:lblOffset val="100"/>
        <c:tickLblSkip val="10"/>
        <c:noMultiLvlLbl val="0"/>
      </c:catAx>
      <c:valAx>
        <c:axId val="1554150304"/>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r>
                  <a:rPr lang="en-US" dirty="0" smtClean="0"/>
                  <a:t>Predicted</a:t>
                </a:r>
                <a:r>
                  <a:rPr lang="en-US" baseline="0" dirty="0" smtClean="0"/>
                  <a:t> and Actual Frequency</a:t>
                </a:r>
                <a:endParaRPr lang="en-US" dirty="0"/>
              </a:p>
            </c:rich>
          </c:tx>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Times New Roman" charset="0"/>
                <a:ea typeface="Times New Roman" charset="0"/>
                <a:cs typeface="Times New Roman" charset="0"/>
              </a:defRPr>
            </a:pPr>
            <a:endParaRPr lang="en-US"/>
          </a:p>
        </c:txPr>
        <c:crossAx val="1548380720"/>
        <c:crosses val="autoZero"/>
        <c:crossBetween val="between"/>
      </c:valAx>
      <c:spPr>
        <a:noFill/>
        <a:ln>
          <a:noFill/>
        </a:ln>
        <a:effectLst/>
      </c:spPr>
    </c:plotArea>
    <c:plotVisOnly val="1"/>
    <c:dispBlanksAs val="gap"/>
    <c:showDLblsOverMax val="0"/>
  </c:chart>
  <c:spPr>
    <a:noFill/>
    <a:ln>
      <a:noFill/>
    </a:ln>
    <a:effectLst/>
  </c:spPr>
  <c:txPr>
    <a:bodyPr/>
    <a:lstStyle/>
    <a:p>
      <a:pPr>
        <a:defRPr sz="1800">
          <a:latin typeface="Times New Roman" charset="0"/>
          <a:ea typeface="Times New Roman" charset="0"/>
          <a:cs typeface="Times New Roman"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4" Type="http://schemas.openxmlformats.org/officeDocument/2006/relationships/image" Target="../media/image13.wmf"/><Relationship Id="rId5" Type="http://schemas.openxmlformats.org/officeDocument/2006/relationships/image" Target="../media/image14.wmf"/><Relationship Id="rId6" Type="http://schemas.openxmlformats.org/officeDocument/2006/relationships/image" Target="../media/image15.wmf"/><Relationship Id="rId1" Type="http://schemas.openxmlformats.org/officeDocument/2006/relationships/image" Target="../media/image10.wmf"/><Relationship Id="rId2"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 Id="rId2" Type="http://schemas.openxmlformats.org/officeDocument/2006/relationships/image" Target="../media/image17.wmf"/><Relationship Id="rId3"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 Id="rId2"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1" Type="http://schemas.openxmlformats.org/officeDocument/2006/relationships/image" Target="../media/image28.wmf"/><Relationship Id="rId2"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4" Type="http://schemas.openxmlformats.org/officeDocument/2006/relationships/image" Target="../media/image35.wmf"/><Relationship Id="rId5" Type="http://schemas.openxmlformats.org/officeDocument/2006/relationships/image" Target="../media/image36.wmf"/><Relationship Id="rId1" Type="http://schemas.openxmlformats.org/officeDocument/2006/relationships/image" Target="../media/image32.wmf"/><Relationship Id="rId2"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65138"/>
          </a:xfrm>
          <a:prstGeom prst="rect">
            <a:avLst/>
          </a:prstGeom>
          <a:noFill/>
          <a:ln w="12700">
            <a:noFill/>
            <a:miter lim="800000"/>
            <a:headEnd type="none" w="sm" len="sm"/>
            <a:tailEnd type="none" w="sm" len="sm"/>
          </a:ln>
          <a:effectLst/>
        </p:spPr>
        <p:txBody>
          <a:bodyPr vert="horz" wrap="square" lIns="91423" tIns="45711" rIns="91423" bIns="45711" numCol="1" anchor="t" anchorCtr="0" compatLnSpc="1">
            <a:prstTxWarp prst="textNoShape">
              <a:avLst/>
            </a:prstTxWarp>
          </a:bodyPr>
          <a:lstStyle>
            <a:lvl1pPr>
              <a:defRPr sz="1200">
                <a:latin typeface="Times" pitchFamily="18" charset="0"/>
              </a:defRPr>
            </a:lvl1pPr>
          </a:lstStyle>
          <a:p>
            <a:pPr>
              <a:defRPr/>
            </a:pPr>
            <a:endParaRPr lang="en-US"/>
          </a:p>
        </p:txBody>
      </p:sp>
      <p:sp>
        <p:nvSpPr>
          <p:cNvPr id="43011" name="Rectangle 3"/>
          <p:cNvSpPr>
            <a:spLocks noGrp="1" noChangeArrowheads="1"/>
          </p:cNvSpPr>
          <p:nvPr>
            <p:ph type="dt" sz="quarter" idx="1"/>
          </p:nvPr>
        </p:nvSpPr>
        <p:spPr bwMode="auto">
          <a:xfrm>
            <a:off x="3886200" y="0"/>
            <a:ext cx="2971800" cy="465138"/>
          </a:xfrm>
          <a:prstGeom prst="rect">
            <a:avLst/>
          </a:prstGeom>
          <a:noFill/>
          <a:ln w="12700">
            <a:noFill/>
            <a:miter lim="800000"/>
            <a:headEnd type="none" w="sm" len="sm"/>
            <a:tailEnd type="none" w="sm" len="sm"/>
          </a:ln>
          <a:effectLst/>
        </p:spPr>
        <p:txBody>
          <a:bodyPr vert="horz" wrap="square" lIns="91423" tIns="45711" rIns="91423" bIns="45711" numCol="1" anchor="t" anchorCtr="0" compatLnSpc="1">
            <a:prstTxWarp prst="textNoShape">
              <a:avLst/>
            </a:prstTxWarp>
          </a:bodyPr>
          <a:lstStyle>
            <a:lvl1pPr algn="r">
              <a:defRPr sz="1200">
                <a:latin typeface="Times" pitchFamily="18" charset="0"/>
              </a:defRPr>
            </a:lvl1pPr>
          </a:lstStyle>
          <a:p>
            <a:pPr>
              <a:defRPr/>
            </a:pPr>
            <a:endParaRPr lang="en-US"/>
          </a:p>
        </p:txBody>
      </p:sp>
      <p:sp>
        <p:nvSpPr>
          <p:cNvPr id="43012" name="Rectangle 4"/>
          <p:cNvSpPr>
            <a:spLocks noGrp="1" noChangeArrowheads="1"/>
          </p:cNvSpPr>
          <p:nvPr>
            <p:ph type="ftr" sz="quarter" idx="2"/>
          </p:nvPr>
        </p:nvSpPr>
        <p:spPr bwMode="auto">
          <a:xfrm>
            <a:off x="0" y="8831263"/>
            <a:ext cx="2971800" cy="465137"/>
          </a:xfrm>
          <a:prstGeom prst="rect">
            <a:avLst/>
          </a:prstGeom>
          <a:noFill/>
          <a:ln w="12700">
            <a:noFill/>
            <a:miter lim="800000"/>
            <a:headEnd type="none" w="sm" len="sm"/>
            <a:tailEnd type="none" w="sm" len="sm"/>
          </a:ln>
          <a:effectLst/>
        </p:spPr>
        <p:txBody>
          <a:bodyPr vert="horz" wrap="square" lIns="91423" tIns="45711" rIns="91423" bIns="45711" numCol="1" anchor="b" anchorCtr="0" compatLnSpc="1">
            <a:prstTxWarp prst="textNoShape">
              <a:avLst/>
            </a:prstTxWarp>
          </a:bodyPr>
          <a:lstStyle>
            <a:lvl1pPr>
              <a:defRPr sz="1200">
                <a:latin typeface="Times" pitchFamily="18" charset="0"/>
              </a:defRPr>
            </a:lvl1pPr>
          </a:lstStyle>
          <a:p>
            <a:pPr>
              <a:defRPr/>
            </a:pPr>
            <a:endParaRPr lang="en-US"/>
          </a:p>
        </p:txBody>
      </p:sp>
      <p:sp>
        <p:nvSpPr>
          <p:cNvPr id="43013" name="Rectangle 5"/>
          <p:cNvSpPr>
            <a:spLocks noGrp="1" noChangeArrowheads="1"/>
          </p:cNvSpPr>
          <p:nvPr>
            <p:ph type="sldNum" sz="quarter" idx="3"/>
          </p:nvPr>
        </p:nvSpPr>
        <p:spPr bwMode="auto">
          <a:xfrm>
            <a:off x="3886200" y="8831263"/>
            <a:ext cx="2971800" cy="465137"/>
          </a:xfrm>
          <a:prstGeom prst="rect">
            <a:avLst/>
          </a:prstGeom>
          <a:noFill/>
          <a:ln w="12700">
            <a:noFill/>
            <a:miter lim="800000"/>
            <a:headEnd type="none" w="sm" len="sm"/>
            <a:tailEnd type="none" w="sm" len="sm"/>
          </a:ln>
          <a:effectLst/>
        </p:spPr>
        <p:txBody>
          <a:bodyPr vert="horz" wrap="square" lIns="91423" tIns="45711" rIns="91423" bIns="45711" numCol="1" anchor="b" anchorCtr="0" compatLnSpc="1">
            <a:prstTxWarp prst="textNoShape">
              <a:avLst/>
            </a:prstTxWarp>
          </a:bodyPr>
          <a:lstStyle>
            <a:lvl1pPr algn="r">
              <a:defRPr sz="1200" smtClean="0">
                <a:latin typeface="Times" panose="02020603050405020304" pitchFamily="18" charset="0"/>
              </a:defRPr>
            </a:lvl1pPr>
          </a:lstStyle>
          <a:p>
            <a:pPr>
              <a:defRPr/>
            </a:pPr>
            <a:fld id="{30467F88-E0C9-9541-AD22-531FEDFA4F3C}" type="slidenum">
              <a:rPr lang="en-US" altLang="en-US"/>
              <a:pPr>
                <a:defRPr/>
              </a:pPr>
              <a:t>‹#›</a:t>
            </a:fld>
            <a:endParaRPr lang="en-US" altLang="en-US"/>
          </a:p>
        </p:txBody>
      </p:sp>
    </p:spTree>
    <p:extLst>
      <p:ext uri="{BB962C8B-B14F-4D97-AF65-F5344CB8AC3E}">
        <p14:creationId xmlns:p14="http://schemas.microsoft.com/office/powerpoint/2010/main" val="1248314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lvl1pPr>
              <a:defRPr sz="1200">
                <a:latin typeface="Times" pitchFamily="18" charset="0"/>
              </a:defRPr>
            </a:lvl1pPr>
          </a:lstStyle>
          <a:p>
            <a:pPr>
              <a:defRPr/>
            </a:pPr>
            <a:endParaRPr lang="en-US"/>
          </a:p>
        </p:txBody>
      </p:sp>
      <p:sp>
        <p:nvSpPr>
          <p:cNvPr id="9219" name="Rectangle 3"/>
          <p:cNvSpPr>
            <a:spLocks noGrp="1" noChangeArrowheads="1"/>
          </p:cNvSpPr>
          <p:nvPr>
            <p:ph type="dt" idx="1"/>
          </p:nvPr>
        </p:nvSpPr>
        <p:spPr bwMode="auto">
          <a:xfrm>
            <a:off x="3886200" y="0"/>
            <a:ext cx="2971800" cy="465138"/>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lvl1pPr algn="r">
              <a:defRPr sz="1200">
                <a:latin typeface="Times" pitchFamily="18" charset="0"/>
              </a:defRPr>
            </a:lvl1pPr>
          </a:lstStyle>
          <a:p>
            <a:pPr>
              <a:defRPr/>
            </a:pPr>
            <a:endParaRPr lang="en-US"/>
          </a:p>
        </p:txBody>
      </p:sp>
      <p:sp>
        <p:nvSpPr>
          <p:cNvPr id="4100" name="Rectangle 4"/>
          <p:cNvSpPr>
            <a:spLocks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21" name="Rectangle 5"/>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23" tIns="45711" rIns="91423" bIns="4571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8831263"/>
            <a:ext cx="2971800" cy="465137"/>
          </a:xfrm>
          <a:prstGeom prst="rect">
            <a:avLst/>
          </a:prstGeom>
          <a:noFill/>
          <a:ln w="9525">
            <a:noFill/>
            <a:miter lim="800000"/>
            <a:headEnd/>
            <a:tailEnd/>
          </a:ln>
          <a:effectLst/>
        </p:spPr>
        <p:txBody>
          <a:bodyPr vert="horz" wrap="square" lIns="91423" tIns="45711" rIns="91423" bIns="45711" numCol="1" anchor="b" anchorCtr="0" compatLnSpc="1">
            <a:prstTxWarp prst="textNoShape">
              <a:avLst/>
            </a:prstTxWarp>
          </a:bodyPr>
          <a:lstStyle>
            <a:lvl1pPr>
              <a:defRPr sz="1200">
                <a:latin typeface="Times" pitchFamily="18" charset="0"/>
              </a:defRPr>
            </a:lvl1pPr>
          </a:lstStyle>
          <a:p>
            <a:pPr>
              <a:defRPr/>
            </a:pPr>
            <a:endParaRPr lang="en-US"/>
          </a:p>
        </p:txBody>
      </p:sp>
      <p:sp>
        <p:nvSpPr>
          <p:cNvPr id="9223" name="Rectangle 7"/>
          <p:cNvSpPr>
            <a:spLocks noGrp="1" noChangeArrowheads="1"/>
          </p:cNvSpPr>
          <p:nvPr>
            <p:ph type="sldNum" sz="quarter" idx="5"/>
          </p:nvPr>
        </p:nvSpPr>
        <p:spPr bwMode="auto">
          <a:xfrm>
            <a:off x="3886200" y="8831263"/>
            <a:ext cx="2971800" cy="465137"/>
          </a:xfrm>
          <a:prstGeom prst="rect">
            <a:avLst/>
          </a:prstGeom>
          <a:noFill/>
          <a:ln w="9525">
            <a:noFill/>
            <a:miter lim="800000"/>
            <a:headEnd/>
            <a:tailEnd/>
          </a:ln>
          <a:effectLst/>
        </p:spPr>
        <p:txBody>
          <a:bodyPr vert="horz" wrap="square" lIns="91423" tIns="45711" rIns="91423" bIns="45711" numCol="1" anchor="b" anchorCtr="0" compatLnSpc="1">
            <a:prstTxWarp prst="textNoShape">
              <a:avLst/>
            </a:prstTxWarp>
          </a:bodyPr>
          <a:lstStyle>
            <a:lvl1pPr algn="r">
              <a:defRPr sz="1200" smtClean="0">
                <a:latin typeface="Times" panose="02020603050405020304" pitchFamily="18" charset="0"/>
              </a:defRPr>
            </a:lvl1pPr>
          </a:lstStyle>
          <a:p>
            <a:pPr>
              <a:defRPr/>
            </a:pPr>
            <a:fld id="{B22FFE56-4B1F-E04A-97D3-370EB384951B}" type="slidenum">
              <a:rPr lang="en-US" altLang="en-US"/>
              <a:pPr>
                <a:defRPr/>
              </a:pPr>
              <a:t>‹#›</a:t>
            </a:fld>
            <a:endParaRPr lang="en-US" altLang="en-US"/>
          </a:p>
        </p:txBody>
      </p:sp>
    </p:spTree>
    <p:extLst>
      <p:ext uri="{BB962C8B-B14F-4D97-AF65-F5344CB8AC3E}">
        <p14:creationId xmlns:p14="http://schemas.microsoft.com/office/powerpoint/2010/main" val="6978435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3175" y="2438400"/>
            <a:ext cx="9147175" cy="0"/>
          </a:xfrm>
          <a:prstGeom prst="line">
            <a:avLst/>
          </a:prstGeom>
          <a:noFill/>
          <a:ln w="12700" cap="sq">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 name="Arc 3"/>
          <p:cNvSpPr>
            <a:spLocks/>
          </p:cNvSpPr>
          <p:nvPr/>
        </p:nvSpPr>
        <p:spPr bwMode="auto">
          <a:xfrm>
            <a:off x="0" y="842963"/>
            <a:ext cx="2895600" cy="6018212"/>
          </a:xfrm>
          <a:custGeom>
            <a:avLst/>
            <a:gdLst>
              <a:gd name="T0" fmla="*/ 0 w 21600"/>
              <a:gd name="T1" fmla="*/ 0 h 21600"/>
              <a:gd name="T2" fmla="*/ 2895600 w 21600"/>
              <a:gd name="T3" fmla="*/ 6018212 h 21600"/>
              <a:gd name="T4" fmla="*/ 0 w 21600"/>
              <a:gd name="T5" fmla="*/ 601821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gradFill rotWithShape="0">
            <a:gsLst>
              <a:gs pos="0">
                <a:schemeClr val="accent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a:lstStyle/>
          <a:p>
            <a:endParaRPr lang="en-US"/>
          </a:p>
        </p:txBody>
      </p:sp>
      <p:sp>
        <p:nvSpPr>
          <p:cNvPr id="12292" name="Rectangle 4"/>
          <p:cNvSpPr>
            <a:spLocks noGrp="1" noChangeArrowheads="1"/>
          </p:cNvSpPr>
          <p:nvPr>
            <p:ph type="ctrTitle" sz="quarter"/>
          </p:nvPr>
        </p:nvSpPr>
        <p:spPr>
          <a:xfrm>
            <a:off x="2057400" y="914400"/>
            <a:ext cx="6627813" cy="1524000"/>
          </a:xfrm>
        </p:spPr>
        <p:txBody>
          <a:bodyPr anchor="b"/>
          <a:lstStyle>
            <a:lvl1pPr>
              <a:lnSpc>
                <a:spcPct val="80000"/>
              </a:lnSpc>
              <a:defRPr sz="5400"/>
            </a:lvl1pPr>
          </a:lstStyle>
          <a:p>
            <a:r>
              <a:rPr lang="en-US"/>
              <a:t>Click to edit Master title style</a:t>
            </a:r>
          </a:p>
        </p:txBody>
      </p:sp>
      <p:sp>
        <p:nvSpPr>
          <p:cNvPr id="12293" name="Rectangle 5"/>
          <p:cNvSpPr>
            <a:spLocks noGrp="1" noChangeArrowheads="1"/>
          </p:cNvSpPr>
          <p:nvPr>
            <p:ph type="subTitle" sz="quarter" idx="1"/>
          </p:nvPr>
        </p:nvSpPr>
        <p:spPr>
          <a:xfrm>
            <a:off x="3505200" y="2743200"/>
            <a:ext cx="4572000" cy="1752600"/>
          </a:xfrm>
        </p:spPr>
        <p:txBody>
          <a:bodyPr/>
          <a:lstStyle>
            <a:lvl1pPr marL="0" indent="0">
              <a:buFontTx/>
              <a:buNone/>
              <a:defRPr sz="2500"/>
            </a:lvl1pPr>
          </a:lstStyle>
          <a:p>
            <a:r>
              <a:rPr lang="en-US"/>
              <a:t>Click to edit Master subtitle style</a:t>
            </a:r>
          </a:p>
        </p:txBody>
      </p:sp>
      <p:sp>
        <p:nvSpPr>
          <p:cNvPr id="6" name="Rectangle 6"/>
          <p:cNvSpPr>
            <a:spLocks noGrp="1" noChangeArrowheads="1"/>
          </p:cNvSpPr>
          <p:nvPr>
            <p:ph type="dt" sz="quarter" idx="10"/>
          </p:nvPr>
        </p:nvSpPr>
        <p:spPr>
          <a:xfrm>
            <a:off x="304800" y="6248400"/>
            <a:ext cx="1905000" cy="457200"/>
          </a:xfrm>
        </p:spPr>
        <p:txBody>
          <a:bodyPr/>
          <a:lstStyle>
            <a:lvl1pPr>
              <a:defRPr>
                <a:latin typeface="Arial" charset="0"/>
              </a:defRPr>
            </a:lvl1pPr>
          </a:lstStyle>
          <a:p>
            <a:pPr>
              <a:defRPr/>
            </a:pPr>
            <a:endParaRPr lang="en-US"/>
          </a:p>
        </p:txBody>
      </p:sp>
      <p:sp>
        <p:nvSpPr>
          <p:cNvPr id="7" name="Rectangle 7"/>
          <p:cNvSpPr>
            <a:spLocks noGrp="1" noChangeArrowheads="1"/>
          </p:cNvSpPr>
          <p:nvPr>
            <p:ph type="ftr" sz="quarter" idx="11"/>
          </p:nvPr>
        </p:nvSpPr>
        <p:spPr>
          <a:xfrm>
            <a:off x="3581400" y="6248400"/>
            <a:ext cx="2895600" cy="457200"/>
          </a:xfrm>
        </p:spPr>
        <p:txBody>
          <a:bodyPr/>
          <a:lstStyle>
            <a:lvl1pPr>
              <a:defRPr>
                <a:latin typeface="Arial" charset="0"/>
              </a:defRPr>
            </a:lvl1pPr>
          </a:lstStyle>
          <a:p>
            <a:pPr>
              <a:defRPr/>
            </a:pPr>
            <a:endParaRPr lang="en-US"/>
          </a:p>
        </p:txBody>
      </p:sp>
      <p:sp>
        <p:nvSpPr>
          <p:cNvPr id="8" name="Rectangle 8"/>
          <p:cNvSpPr>
            <a:spLocks noGrp="1" noChangeArrowheads="1"/>
          </p:cNvSpPr>
          <p:nvPr>
            <p:ph type="sldNum" sz="quarter" idx="12"/>
          </p:nvPr>
        </p:nvSpPr>
        <p:spPr>
          <a:xfrm>
            <a:off x="7010400" y="6248400"/>
            <a:ext cx="1905000" cy="457200"/>
          </a:xfrm>
        </p:spPr>
        <p:txBody>
          <a:bodyPr/>
          <a:lstStyle>
            <a:lvl1pPr>
              <a:defRPr smtClean="0">
                <a:latin typeface="Arial" panose="020B0604020202020204" pitchFamily="34" charset="0"/>
              </a:defRPr>
            </a:lvl1pPr>
          </a:lstStyle>
          <a:p>
            <a:pPr>
              <a:defRPr/>
            </a:pPr>
            <a:fld id="{27643ED9-DF32-CE40-9F07-4391CDCDAD6F}" type="slidenum">
              <a:rPr lang="en-US" altLang="en-US"/>
              <a:pPr>
                <a:defRPr/>
              </a:pPr>
              <a:t>‹#›</a:t>
            </a:fld>
            <a:endParaRPr lang="en-US" altLang="en-US"/>
          </a:p>
        </p:txBody>
      </p:sp>
    </p:spTree>
    <p:extLst>
      <p:ext uri="{BB962C8B-B14F-4D97-AF65-F5344CB8AC3E}">
        <p14:creationId xmlns:p14="http://schemas.microsoft.com/office/powerpoint/2010/main" val="301374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4C16C17C-1D97-874E-8EEF-BD0E997DD77D}" type="slidenum">
              <a:rPr lang="en-US" altLang="en-US"/>
              <a:pPr>
                <a:defRPr/>
              </a:pPr>
              <a:t>‹#›</a:t>
            </a:fld>
            <a:endParaRPr lang="en-US" altLang="en-US"/>
          </a:p>
        </p:txBody>
      </p:sp>
    </p:spTree>
    <p:extLst>
      <p:ext uri="{BB962C8B-B14F-4D97-AF65-F5344CB8AC3E}">
        <p14:creationId xmlns:p14="http://schemas.microsoft.com/office/powerpoint/2010/main" val="1704547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533400"/>
            <a:ext cx="20955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533400"/>
            <a:ext cx="61341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9962F2E9-9AAF-1846-91C9-6CC7062D93F0}" type="slidenum">
              <a:rPr lang="en-US" altLang="en-US"/>
              <a:pPr>
                <a:defRPr/>
              </a:pPr>
              <a:t>‹#›</a:t>
            </a:fld>
            <a:endParaRPr lang="en-US" altLang="en-US"/>
          </a:p>
        </p:txBody>
      </p:sp>
    </p:spTree>
    <p:extLst>
      <p:ext uri="{BB962C8B-B14F-4D97-AF65-F5344CB8AC3E}">
        <p14:creationId xmlns:p14="http://schemas.microsoft.com/office/powerpoint/2010/main" val="9038639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05C1CF1-17BB-A745-B8A3-34C8C9ECD401}" type="slidenum">
              <a:rPr lang="en-US" altLang="en-US"/>
              <a:pPr>
                <a:defRPr/>
              </a:pPr>
              <a:t>‹#›</a:t>
            </a:fld>
            <a:endParaRPr lang="en-US" altLang="en-US"/>
          </a:p>
        </p:txBody>
      </p:sp>
    </p:spTree>
    <p:extLst>
      <p:ext uri="{BB962C8B-B14F-4D97-AF65-F5344CB8AC3E}">
        <p14:creationId xmlns:p14="http://schemas.microsoft.com/office/powerpoint/2010/main" val="2089908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6EB92AA-AE96-9C4C-9F68-E45C3E51F02F}" type="slidenum">
              <a:rPr lang="en-US" altLang="en-US"/>
              <a:pPr>
                <a:defRPr/>
              </a:pPr>
              <a:t>‹#›</a:t>
            </a:fld>
            <a:endParaRPr lang="en-US" altLang="en-US"/>
          </a:p>
        </p:txBody>
      </p:sp>
    </p:spTree>
    <p:extLst>
      <p:ext uri="{BB962C8B-B14F-4D97-AF65-F5344CB8AC3E}">
        <p14:creationId xmlns:p14="http://schemas.microsoft.com/office/powerpoint/2010/main" val="850620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57A05A0-D343-A649-8E65-36C67846CE3D}" type="slidenum">
              <a:rPr lang="en-US" altLang="en-US"/>
              <a:pPr>
                <a:defRPr/>
              </a:pPr>
              <a:t>‹#›</a:t>
            </a:fld>
            <a:endParaRPr lang="en-US" altLang="en-US"/>
          </a:p>
        </p:txBody>
      </p:sp>
    </p:spTree>
    <p:extLst>
      <p:ext uri="{BB962C8B-B14F-4D97-AF65-F5344CB8AC3E}">
        <p14:creationId xmlns:p14="http://schemas.microsoft.com/office/powerpoint/2010/main" val="584828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871CC03-A52C-F841-A1B0-B63331F326AB}" type="slidenum">
              <a:rPr lang="en-US" altLang="en-US"/>
              <a:pPr>
                <a:defRPr/>
              </a:pPr>
              <a:t>‹#›</a:t>
            </a:fld>
            <a:endParaRPr lang="en-US" altLang="en-US"/>
          </a:p>
        </p:txBody>
      </p:sp>
    </p:spTree>
    <p:extLst>
      <p:ext uri="{BB962C8B-B14F-4D97-AF65-F5344CB8AC3E}">
        <p14:creationId xmlns:p14="http://schemas.microsoft.com/office/powerpoint/2010/main" val="174703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217B957-95C2-7C4C-B1D8-4A496EE4F176}" type="slidenum">
              <a:rPr lang="en-US" altLang="en-US"/>
              <a:pPr>
                <a:defRPr/>
              </a:pPr>
              <a:t>‹#›</a:t>
            </a:fld>
            <a:endParaRPr lang="en-US" altLang="en-US"/>
          </a:p>
        </p:txBody>
      </p:sp>
    </p:spTree>
    <p:extLst>
      <p:ext uri="{BB962C8B-B14F-4D97-AF65-F5344CB8AC3E}">
        <p14:creationId xmlns:p14="http://schemas.microsoft.com/office/powerpoint/2010/main" val="629847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BB6BE0E-801E-C141-92C9-8C2B9C32F37F}" type="slidenum">
              <a:rPr lang="en-US" altLang="en-US"/>
              <a:pPr>
                <a:defRPr/>
              </a:pPr>
              <a:t>‹#›</a:t>
            </a:fld>
            <a:endParaRPr lang="en-US" altLang="en-US"/>
          </a:p>
        </p:txBody>
      </p:sp>
    </p:spTree>
    <p:extLst>
      <p:ext uri="{BB962C8B-B14F-4D97-AF65-F5344CB8AC3E}">
        <p14:creationId xmlns:p14="http://schemas.microsoft.com/office/powerpoint/2010/main" val="90726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44488FD-7333-1F4E-B46B-C2D231CC1EA6}" type="slidenum">
              <a:rPr lang="en-US" altLang="en-US"/>
              <a:pPr>
                <a:defRPr/>
              </a:pPr>
              <a:t>‹#›</a:t>
            </a:fld>
            <a:endParaRPr lang="en-US" altLang="en-US"/>
          </a:p>
        </p:txBody>
      </p:sp>
    </p:spTree>
    <p:extLst>
      <p:ext uri="{BB962C8B-B14F-4D97-AF65-F5344CB8AC3E}">
        <p14:creationId xmlns:p14="http://schemas.microsoft.com/office/powerpoint/2010/main" val="1242860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EB72EF1-2945-3645-A1EE-FC73F887B63E}" type="slidenum">
              <a:rPr lang="en-US" altLang="en-US"/>
              <a:pPr>
                <a:defRPr/>
              </a:pPr>
              <a:t>‹#›</a:t>
            </a:fld>
            <a:endParaRPr lang="en-US" altLang="en-US"/>
          </a:p>
        </p:txBody>
      </p:sp>
    </p:spTree>
    <p:extLst>
      <p:ext uri="{BB962C8B-B14F-4D97-AF65-F5344CB8AC3E}">
        <p14:creationId xmlns:p14="http://schemas.microsoft.com/office/powerpoint/2010/main" val="175073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buFont typeface="Wingdings" pitchFamily="2" charset="2"/>
              <a:buChar char="§"/>
              <a:defRPr/>
            </a:lvl2pPr>
            <a:lvl3pPr>
              <a:buClrTx/>
              <a:buFont typeface="Courier New" pitchFamily="49" charset="0"/>
              <a:buChar char="o"/>
              <a:defRPr/>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EDD6B5D4-6A18-E145-A08B-5033BE0605FA}" type="slidenum">
              <a:rPr lang="en-US" altLang="en-US"/>
              <a:pPr>
                <a:defRPr/>
              </a:pPr>
              <a:t>‹#›</a:t>
            </a:fld>
            <a:endParaRPr lang="en-US" altLang="en-US"/>
          </a:p>
        </p:txBody>
      </p:sp>
    </p:spTree>
    <p:extLst>
      <p:ext uri="{BB962C8B-B14F-4D97-AF65-F5344CB8AC3E}">
        <p14:creationId xmlns:p14="http://schemas.microsoft.com/office/powerpoint/2010/main" val="1661936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FBA68DA-39E2-594D-9541-A5BD1F4D18AB}" type="slidenum">
              <a:rPr lang="en-US" altLang="en-US"/>
              <a:pPr>
                <a:defRPr/>
              </a:pPr>
              <a:t>‹#›</a:t>
            </a:fld>
            <a:endParaRPr lang="en-US" altLang="en-US"/>
          </a:p>
        </p:txBody>
      </p:sp>
    </p:spTree>
    <p:extLst>
      <p:ext uri="{BB962C8B-B14F-4D97-AF65-F5344CB8AC3E}">
        <p14:creationId xmlns:p14="http://schemas.microsoft.com/office/powerpoint/2010/main" val="399886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8FA4522-FB3D-6C40-834B-1E8E3DD3DFC7}" type="slidenum">
              <a:rPr lang="en-US" altLang="en-US"/>
              <a:pPr>
                <a:defRPr/>
              </a:pPr>
              <a:t>‹#›</a:t>
            </a:fld>
            <a:endParaRPr lang="en-US" altLang="en-US"/>
          </a:p>
        </p:txBody>
      </p:sp>
    </p:spTree>
    <p:extLst>
      <p:ext uri="{BB962C8B-B14F-4D97-AF65-F5344CB8AC3E}">
        <p14:creationId xmlns:p14="http://schemas.microsoft.com/office/powerpoint/2010/main" val="1408477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FB65616-32AD-E24A-B981-4D573007CF61}" type="slidenum">
              <a:rPr lang="en-US" altLang="en-US"/>
              <a:pPr>
                <a:defRPr/>
              </a:pPr>
              <a:t>‹#›</a:t>
            </a:fld>
            <a:endParaRPr lang="en-US" altLang="en-US"/>
          </a:p>
        </p:txBody>
      </p:sp>
    </p:spTree>
    <p:extLst>
      <p:ext uri="{BB962C8B-B14F-4D97-AF65-F5344CB8AC3E}">
        <p14:creationId xmlns:p14="http://schemas.microsoft.com/office/powerpoint/2010/main" val="56528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53B6323C-09DB-5640-B7A4-B2720B71C3A0}" type="slidenum">
              <a:rPr lang="en-US" altLang="en-US"/>
              <a:pPr>
                <a:defRPr/>
              </a:pPr>
              <a:t>‹#›</a:t>
            </a:fld>
            <a:endParaRPr lang="en-US" altLang="en-US"/>
          </a:p>
        </p:txBody>
      </p:sp>
    </p:spTree>
    <p:extLst>
      <p:ext uri="{BB962C8B-B14F-4D97-AF65-F5344CB8AC3E}">
        <p14:creationId xmlns:p14="http://schemas.microsoft.com/office/powerpoint/2010/main" val="199343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1430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143000"/>
            <a:ext cx="41148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67C1AA57-32E3-9A45-A5EB-D18F832ABC1B}" type="slidenum">
              <a:rPr lang="en-US" altLang="en-US"/>
              <a:pPr>
                <a:defRPr/>
              </a:pPr>
              <a:t>‹#›</a:t>
            </a:fld>
            <a:endParaRPr lang="en-US" altLang="en-US"/>
          </a:p>
        </p:txBody>
      </p:sp>
    </p:spTree>
    <p:extLst>
      <p:ext uri="{BB962C8B-B14F-4D97-AF65-F5344CB8AC3E}">
        <p14:creationId xmlns:p14="http://schemas.microsoft.com/office/powerpoint/2010/main" val="7561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18B5896D-B25D-804F-854F-99C8FB66C5E0}" type="slidenum">
              <a:rPr lang="en-US" altLang="en-US"/>
              <a:pPr>
                <a:defRPr/>
              </a:pPr>
              <a:t>‹#›</a:t>
            </a:fld>
            <a:endParaRPr lang="en-US" altLang="en-US"/>
          </a:p>
        </p:txBody>
      </p:sp>
    </p:spTree>
    <p:extLst>
      <p:ext uri="{BB962C8B-B14F-4D97-AF65-F5344CB8AC3E}">
        <p14:creationId xmlns:p14="http://schemas.microsoft.com/office/powerpoint/2010/main" val="45927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32583A33-6467-8A4C-A984-3BF8635D5A27}" type="slidenum">
              <a:rPr lang="en-US" altLang="en-US"/>
              <a:pPr>
                <a:defRPr/>
              </a:pPr>
              <a:t>‹#›</a:t>
            </a:fld>
            <a:endParaRPr lang="en-US" altLang="en-US"/>
          </a:p>
        </p:txBody>
      </p:sp>
    </p:spTree>
    <p:extLst>
      <p:ext uri="{BB962C8B-B14F-4D97-AF65-F5344CB8AC3E}">
        <p14:creationId xmlns:p14="http://schemas.microsoft.com/office/powerpoint/2010/main" val="975790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A7CEA8AB-D662-D64A-ACEE-55C130F44DDB}" type="slidenum">
              <a:rPr lang="en-US" altLang="en-US"/>
              <a:pPr>
                <a:defRPr/>
              </a:pPr>
              <a:t>‹#›</a:t>
            </a:fld>
            <a:endParaRPr lang="en-US" altLang="en-US"/>
          </a:p>
        </p:txBody>
      </p:sp>
    </p:spTree>
    <p:extLst>
      <p:ext uri="{BB962C8B-B14F-4D97-AF65-F5344CB8AC3E}">
        <p14:creationId xmlns:p14="http://schemas.microsoft.com/office/powerpoint/2010/main" val="1918594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E45CC2AB-71A0-AC4E-99CD-C9309E3F90C5}" type="slidenum">
              <a:rPr lang="en-US" altLang="en-US"/>
              <a:pPr>
                <a:defRPr/>
              </a:pPr>
              <a:t>‹#›</a:t>
            </a:fld>
            <a:endParaRPr lang="en-US" altLang="en-US"/>
          </a:p>
        </p:txBody>
      </p:sp>
    </p:spTree>
    <p:extLst>
      <p:ext uri="{BB962C8B-B14F-4D97-AF65-F5344CB8AC3E}">
        <p14:creationId xmlns:p14="http://schemas.microsoft.com/office/powerpoint/2010/main" val="135592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536AE6AB-3F37-804F-BBFF-33C25130750F}" type="slidenum">
              <a:rPr lang="en-US" altLang="en-US"/>
              <a:pPr>
                <a:defRPr/>
              </a:pPr>
              <a:t>‹#›</a:t>
            </a:fld>
            <a:endParaRPr lang="en-US" altLang="en-US"/>
          </a:p>
        </p:txBody>
      </p:sp>
    </p:spTree>
    <p:extLst>
      <p:ext uri="{BB962C8B-B14F-4D97-AF65-F5344CB8AC3E}">
        <p14:creationId xmlns:p14="http://schemas.microsoft.com/office/powerpoint/2010/main" val="21317411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533400" y="533400"/>
            <a:ext cx="8153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4"/>
          <p:cNvSpPr>
            <a:spLocks noGrp="1" noChangeArrowheads="1"/>
          </p:cNvSpPr>
          <p:nvPr>
            <p:ph type="body" idx="1"/>
          </p:nvPr>
        </p:nvSpPr>
        <p:spPr bwMode="auto">
          <a:xfrm>
            <a:off x="533400" y="1143000"/>
            <a:ext cx="8382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269" name="Rectangle 5"/>
          <p:cNvSpPr>
            <a:spLocks noGrp="1" noChangeArrowheads="1"/>
          </p:cNvSpPr>
          <p:nvPr>
            <p:ph type="dt" sz="half" idx="2"/>
          </p:nvPr>
        </p:nvSpPr>
        <p:spPr bwMode="auto">
          <a:xfrm>
            <a:off x="304800" y="6477000"/>
            <a:ext cx="19050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solidFill>
                  <a:schemeClr val="hlink"/>
                </a:solidFill>
                <a:latin typeface="Helvetica" pitchFamily="34" charset="0"/>
              </a:defRPr>
            </a:lvl1pPr>
          </a:lstStyle>
          <a:p>
            <a:pPr>
              <a:defRPr/>
            </a:pPr>
            <a:endParaRPr lang="en-US"/>
          </a:p>
        </p:txBody>
      </p:sp>
      <p:sp>
        <p:nvSpPr>
          <p:cNvPr id="11270" name="Rectangle 6"/>
          <p:cNvSpPr>
            <a:spLocks noGrp="1" noChangeArrowheads="1"/>
          </p:cNvSpPr>
          <p:nvPr>
            <p:ph type="ftr" sz="quarter" idx="3"/>
          </p:nvPr>
        </p:nvSpPr>
        <p:spPr bwMode="auto">
          <a:xfrm>
            <a:off x="3581400" y="6477000"/>
            <a:ext cx="28956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solidFill>
                  <a:schemeClr val="hlink"/>
                </a:solidFill>
                <a:latin typeface="Helvetica" pitchFamily="34" charset="0"/>
              </a:defRPr>
            </a:lvl1pPr>
          </a:lstStyle>
          <a:p>
            <a:pPr>
              <a:defRPr/>
            </a:pPr>
            <a:endParaRPr lang="en-US"/>
          </a:p>
        </p:txBody>
      </p:sp>
      <p:sp>
        <p:nvSpPr>
          <p:cNvPr id="11271" name="Rectangle 7"/>
          <p:cNvSpPr>
            <a:spLocks noGrp="1" noChangeArrowheads="1"/>
          </p:cNvSpPr>
          <p:nvPr>
            <p:ph type="sldNum" sz="quarter" idx="4"/>
          </p:nvPr>
        </p:nvSpPr>
        <p:spPr bwMode="auto">
          <a:xfrm>
            <a:off x="7010400" y="6477000"/>
            <a:ext cx="19050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smtClean="0">
                <a:solidFill>
                  <a:schemeClr val="hlink"/>
                </a:solidFill>
                <a:latin typeface="Helvetica" panose="020B0604020202020204" pitchFamily="34" charset="0"/>
              </a:defRPr>
            </a:lvl1pPr>
          </a:lstStyle>
          <a:p>
            <a:pPr>
              <a:defRPr/>
            </a:pPr>
            <a:fld id="{B8BD3246-C048-1F47-BA3F-1C889C1DC30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686" r:id="rId1"/>
    <p:sldLayoutId id="2147484665" r:id="rId2"/>
    <p:sldLayoutId id="2147484666" r:id="rId3"/>
    <p:sldLayoutId id="2147484667" r:id="rId4"/>
    <p:sldLayoutId id="2147484668" r:id="rId5"/>
    <p:sldLayoutId id="2147484669" r:id="rId6"/>
    <p:sldLayoutId id="2147484670" r:id="rId7"/>
    <p:sldLayoutId id="2147484671" r:id="rId8"/>
    <p:sldLayoutId id="2147484672" r:id="rId9"/>
    <p:sldLayoutId id="2147484673" r:id="rId10"/>
    <p:sldLayoutId id="2147484674" r:id="rId11"/>
  </p:sldLayoutIdLst>
  <p:timing>
    <p:tnLst>
      <p:par>
        <p:cTn id="1" dur="indefinite" restart="never" nodeType="tmRoot"/>
      </p:par>
    </p:tnLst>
  </p:timing>
  <p:txStyles>
    <p:titleStyle>
      <a:lvl1pPr algn="ctr" rtl="0" eaLnBrk="0" fontAlgn="base" hangingPunct="0">
        <a:lnSpc>
          <a:spcPct val="70000"/>
        </a:lnSpc>
        <a:spcBef>
          <a:spcPct val="0"/>
        </a:spcBef>
        <a:spcAft>
          <a:spcPct val="0"/>
        </a:spcAft>
        <a:defRPr kumimoji="1" sz="4000">
          <a:solidFill>
            <a:schemeClr val="bg2"/>
          </a:solidFill>
          <a:latin typeface="+mj-lt"/>
          <a:ea typeface="+mj-ea"/>
          <a:cs typeface="+mj-cs"/>
        </a:defRPr>
      </a:lvl1pPr>
      <a:lvl2pPr algn="ctr" rtl="0" eaLnBrk="0" fontAlgn="base" hangingPunct="0">
        <a:lnSpc>
          <a:spcPct val="70000"/>
        </a:lnSpc>
        <a:spcBef>
          <a:spcPct val="0"/>
        </a:spcBef>
        <a:spcAft>
          <a:spcPct val="0"/>
        </a:spcAft>
        <a:defRPr kumimoji="1" sz="4000">
          <a:solidFill>
            <a:schemeClr val="bg2"/>
          </a:solidFill>
          <a:latin typeface="Times New Roman" pitchFamily="18" charset="0"/>
        </a:defRPr>
      </a:lvl2pPr>
      <a:lvl3pPr algn="ctr" rtl="0" eaLnBrk="0" fontAlgn="base" hangingPunct="0">
        <a:lnSpc>
          <a:spcPct val="70000"/>
        </a:lnSpc>
        <a:spcBef>
          <a:spcPct val="0"/>
        </a:spcBef>
        <a:spcAft>
          <a:spcPct val="0"/>
        </a:spcAft>
        <a:defRPr kumimoji="1" sz="4000">
          <a:solidFill>
            <a:schemeClr val="bg2"/>
          </a:solidFill>
          <a:latin typeface="Times New Roman" pitchFamily="18" charset="0"/>
        </a:defRPr>
      </a:lvl3pPr>
      <a:lvl4pPr algn="ctr" rtl="0" eaLnBrk="0" fontAlgn="base" hangingPunct="0">
        <a:lnSpc>
          <a:spcPct val="70000"/>
        </a:lnSpc>
        <a:spcBef>
          <a:spcPct val="0"/>
        </a:spcBef>
        <a:spcAft>
          <a:spcPct val="0"/>
        </a:spcAft>
        <a:defRPr kumimoji="1" sz="4000">
          <a:solidFill>
            <a:schemeClr val="bg2"/>
          </a:solidFill>
          <a:latin typeface="Times New Roman" pitchFamily="18" charset="0"/>
        </a:defRPr>
      </a:lvl4pPr>
      <a:lvl5pPr algn="ctr" rtl="0" eaLnBrk="0" fontAlgn="base" hangingPunct="0">
        <a:lnSpc>
          <a:spcPct val="70000"/>
        </a:lnSpc>
        <a:spcBef>
          <a:spcPct val="0"/>
        </a:spcBef>
        <a:spcAft>
          <a:spcPct val="0"/>
        </a:spcAft>
        <a:defRPr kumimoji="1" sz="4000">
          <a:solidFill>
            <a:schemeClr val="bg2"/>
          </a:solidFill>
          <a:latin typeface="Times New Roman" pitchFamily="18" charset="0"/>
        </a:defRPr>
      </a:lvl5pPr>
      <a:lvl6pPr marL="457200" algn="ctr" rtl="0" eaLnBrk="0" fontAlgn="base" hangingPunct="0">
        <a:lnSpc>
          <a:spcPct val="70000"/>
        </a:lnSpc>
        <a:spcBef>
          <a:spcPct val="0"/>
        </a:spcBef>
        <a:spcAft>
          <a:spcPct val="0"/>
        </a:spcAft>
        <a:defRPr kumimoji="1" sz="4000">
          <a:solidFill>
            <a:schemeClr val="bg2"/>
          </a:solidFill>
          <a:latin typeface="Times New Roman" pitchFamily="18" charset="0"/>
        </a:defRPr>
      </a:lvl6pPr>
      <a:lvl7pPr marL="914400" algn="ctr" rtl="0" eaLnBrk="0" fontAlgn="base" hangingPunct="0">
        <a:lnSpc>
          <a:spcPct val="70000"/>
        </a:lnSpc>
        <a:spcBef>
          <a:spcPct val="0"/>
        </a:spcBef>
        <a:spcAft>
          <a:spcPct val="0"/>
        </a:spcAft>
        <a:defRPr kumimoji="1" sz="4000">
          <a:solidFill>
            <a:schemeClr val="bg2"/>
          </a:solidFill>
          <a:latin typeface="Times New Roman" pitchFamily="18" charset="0"/>
        </a:defRPr>
      </a:lvl7pPr>
      <a:lvl8pPr marL="1371600" algn="ctr" rtl="0" eaLnBrk="0" fontAlgn="base" hangingPunct="0">
        <a:lnSpc>
          <a:spcPct val="70000"/>
        </a:lnSpc>
        <a:spcBef>
          <a:spcPct val="0"/>
        </a:spcBef>
        <a:spcAft>
          <a:spcPct val="0"/>
        </a:spcAft>
        <a:defRPr kumimoji="1" sz="4000">
          <a:solidFill>
            <a:schemeClr val="bg2"/>
          </a:solidFill>
          <a:latin typeface="Times New Roman" pitchFamily="18" charset="0"/>
        </a:defRPr>
      </a:lvl8pPr>
      <a:lvl9pPr marL="1828800" algn="ctr" rtl="0" eaLnBrk="0" fontAlgn="base" hangingPunct="0">
        <a:lnSpc>
          <a:spcPct val="70000"/>
        </a:lnSpc>
        <a:spcBef>
          <a:spcPct val="0"/>
        </a:spcBef>
        <a:spcAft>
          <a:spcPct val="0"/>
        </a:spcAft>
        <a:defRPr kumimoji="1" sz="4000">
          <a:solidFill>
            <a:schemeClr val="bg2"/>
          </a:solidFill>
          <a:latin typeface="Times New Roman" pitchFamily="18" charset="0"/>
        </a:defRPr>
      </a:lvl9pPr>
    </p:titleStyle>
    <p:bodyStyle>
      <a:lvl1pPr marL="342900" indent="-342900" algn="l" rtl="0" eaLnBrk="0" fontAlgn="base" hangingPunct="0">
        <a:spcBef>
          <a:spcPct val="20000"/>
        </a:spcBef>
        <a:spcAft>
          <a:spcPct val="0"/>
        </a:spcAft>
        <a:buClr>
          <a:schemeClr val="bg2"/>
        </a:buClr>
        <a:buSzPct val="75000"/>
        <a:buChar char="•"/>
        <a:defRPr kumimoji="1" sz="2800">
          <a:solidFill>
            <a:schemeClr val="bg2"/>
          </a:solidFill>
          <a:latin typeface="+mn-lt"/>
          <a:ea typeface="+mn-ea"/>
          <a:cs typeface="+mn-cs"/>
        </a:defRPr>
      </a:lvl1pPr>
      <a:lvl2pPr marL="742950" indent="-285750" algn="l" rtl="0" eaLnBrk="0" fontAlgn="base" hangingPunct="0">
        <a:spcBef>
          <a:spcPct val="20000"/>
        </a:spcBef>
        <a:spcAft>
          <a:spcPct val="0"/>
        </a:spcAft>
        <a:buClr>
          <a:schemeClr val="bg2"/>
        </a:buClr>
        <a:buSzPct val="75000"/>
        <a:buFont typeface="Wingdings" charset="2"/>
        <a:buChar char="Ø"/>
        <a:defRPr kumimoji="1" sz="2400">
          <a:solidFill>
            <a:schemeClr val="bg2"/>
          </a:solidFill>
          <a:latin typeface="+mn-lt"/>
        </a:defRPr>
      </a:lvl2pPr>
      <a:lvl3pPr marL="1143000" indent="-228600" algn="l" rtl="0" eaLnBrk="0" fontAlgn="base" hangingPunct="0">
        <a:spcBef>
          <a:spcPct val="20000"/>
        </a:spcBef>
        <a:spcAft>
          <a:spcPct val="0"/>
        </a:spcAft>
        <a:buClr>
          <a:schemeClr val="hlink"/>
        </a:buClr>
        <a:buSzPct val="65000"/>
        <a:buFont typeface="Monotype Sorts" charset="2"/>
        <a:buChar char="F"/>
        <a:defRPr kumimoji="1" sz="2000">
          <a:solidFill>
            <a:schemeClr val="bg2"/>
          </a:solidFill>
          <a:latin typeface="+mn-lt"/>
        </a:defRPr>
      </a:lvl3pPr>
      <a:lvl4pPr marL="1600200" indent="-228600" algn="l" rtl="0" eaLnBrk="0" fontAlgn="base" hangingPunct="0">
        <a:spcBef>
          <a:spcPct val="20000"/>
        </a:spcBef>
        <a:spcAft>
          <a:spcPct val="0"/>
        </a:spcAft>
        <a:buClr>
          <a:schemeClr val="tx2"/>
        </a:buClr>
        <a:buSzPct val="100000"/>
        <a:buChar char="•"/>
        <a:defRPr kumimoji="1" sz="2000">
          <a:solidFill>
            <a:schemeClr val="bg2"/>
          </a:solidFill>
          <a:latin typeface="+mn-lt"/>
        </a:defRPr>
      </a:lvl4pPr>
      <a:lvl5pPr marL="2057400" indent="-228600" algn="l" rtl="0" eaLnBrk="0" fontAlgn="base" hangingPunct="0">
        <a:spcBef>
          <a:spcPct val="20000"/>
        </a:spcBef>
        <a:spcAft>
          <a:spcPct val="0"/>
        </a:spcAft>
        <a:buClr>
          <a:schemeClr val="hlink"/>
        </a:buClr>
        <a:buSzPct val="100000"/>
        <a:buChar char="–"/>
        <a:defRPr kumimoji="1" sz="2000">
          <a:solidFill>
            <a:schemeClr val="bg2"/>
          </a:solidFill>
          <a:latin typeface="+mn-lt"/>
        </a:defRPr>
      </a:lvl5pPr>
      <a:lvl6pPr marL="2514600" indent="-228600" algn="l" rtl="0" eaLnBrk="0" fontAlgn="base" hangingPunct="0">
        <a:spcBef>
          <a:spcPct val="20000"/>
        </a:spcBef>
        <a:spcAft>
          <a:spcPct val="0"/>
        </a:spcAft>
        <a:buClr>
          <a:schemeClr val="hlink"/>
        </a:buClr>
        <a:buSzPct val="100000"/>
        <a:buChar char="–"/>
        <a:defRPr kumimoji="1" sz="2000">
          <a:solidFill>
            <a:schemeClr val="bg2"/>
          </a:solidFill>
          <a:latin typeface="+mn-lt"/>
        </a:defRPr>
      </a:lvl6pPr>
      <a:lvl7pPr marL="2971800" indent="-228600" algn="l" rtl="0" eaLnBrk="0" fontAlgn="base" hangingPunct="0">
        <a:spcBef>
          <a:spcPct val="20000"/>
        </a:spcBef>
        <a:spcAft>
          <a:spcPct val="0"/>
        </a:spcAft>
        <a:buClr>
          <a:schemeClr val="hlink"/>
        </a:buClr>
        <a:buSzPct val="100000"/>
        <a:buChar char="–"/>
        <a:defRPr kumimoji="1" sz="2000">
          <a:solidFill>
            <a:schemeClr val="bg2"/>
          </a:solidFill>
          <a:latin typeface="+mn-lt"/>
        </a:defRPr>
      </a:lvl7pPr>
      <a:lvl8pPr marL="3429000" indent="-228600" algn="l" rtl="0" eaLnBrk="0" fontAlgn="base" hangingPunct="0">
        <a:spcBef>
          <a:spcPct val="20000"/>
        </a:spcBef>
        <a:spcAft>
          <a:spcPct val="0"/>
        </a:spcAft>
        <a:buClr>
          <a:schemeClr val="hlink"/>
        </a:buClr>
        <a:buSzPct val="100000"/>
        <a:buChar char="–"/>
        <a:defRPr kumimoji="1" sz="2000">
          <a:solidFill>
            <a:schemeClr val="bg2"/>
          </a:solidFill>
          <a:latin typeface="+mn-lt"/>
        </a:defRPr>
      </a:lvl8pPr>
      <a:lvl9pPr marL="3886200" indent="-228600" algn="l" rtl="0" eaLnBrk="0" fontAlgn="base" hangingPunct="0">
        <a:spcBef>
          <a:spcPct val="20000"/>
        </a:spcBef>
        <a:spcAft>
          <a:spcPct val="0"/>
        </a:spcAft>
        <a:buClr>
          <a:schemeClr val="hlink"/>
        </a:buClr>
        <a:buSzPct val="100000"/>
        <a:buChar char="–"/>
        <a:defRPr kumimoji="1" sz="20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1853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anose="02020603050405020304" pitchFamily="18" charset="0"/>
              </a:defRPr>
            </a:lvl1pPr>
          </a:lstStyle>
          <a:p>
            <a:pPr>
              <a:defRPr/>
            </a:pPr>
            <a:endParaRPr lang="en-US"/>
          </a:p>
        </p:txBody>
      </p:sp>
      <p:sp>
        <p:nvSpPr>
          <p:cNvPr id="91853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anose="02020603050405020304" pitchFamily="18" charset="0"/>
              </a:defRPr>
            </a:lvl1pPr>
          </a:lstStyle>
          <a:p>
            <a:pPr>
              <a:defRPr/>
            </a:pPr>
            <a:endParaRPr lang="en-US"/>
          </a:p>
        </p:txBody>
      </p:sp>
      <p:sp>
        <p:nvSpPr>
          <p:cNvPr id="91853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Times New Roman" panose="02020603050405020304" pitchFamily="18" charset="0"/>
              </a:defRPr>
            </a:lvl1pPr>
          </a:lstStyle>
          <a:p>
            <a:pPr>
              <a:defRPr/>
            </a:pPr>
            <a:fld id="{A493B432-227A-F44C-AD6E-C43D7ED30A8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675" r:id="rId1"/>
    <p:sldLayoutId id="2147484676" r:id="rId2"/>
    <p:sldLayoutId id="2147484677" r:id="rId3"/>
    <p:sldLayoutId id="2147484678" r:id="rId4"/>
    <p:sldLayoutId id="2147484679" r:id="rId5"/>
    <p:sldLayoutId id="2147484680" r:id="rId6"/>
    <p:sldLayoutId id="2147484681" r:id="rId7"/>
    <p:sldLayoutId id="2147484682" r:id="rId8"/>
    <p:sldLayoutId id="2147484683" r:id="rId9"/>
    <p:sldLayoutId id="2147484684" r:id="rId10"/>
    <p:sldLayoutId id="214748468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16.wmf"/><Relationship Id="rId5" Type="http://schemas.openxmlformats.org/officeDocument/2006/relationships/oleObject" Target="../embeddings/oleObject9.bin"/><Relationship Id="rId6" Type="http://schemas.openxmlformats.org/officeDocument/2006/relationships/image" Target="../media/image17.wmf"/><Relationship Id="rId7" Type="http://schemas.openxmlformats.org/officeDocument/2006/relationships/oleObject" Target="../embeddings/oleObject10.bin"/><Relationship Id="rId8" Type="http://schemas.openxmlformats.org/officeDocument/2006/relationships/image" Target="../media/image18.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9.wmf"/><Relationship Id="rId5" Type="http://schemas.openxmlformats.org/officeDocument/2006/relationships/oleObject" Target="../embeddings/oleObject12.bin"/><Relationship Id="rId6" Type="http://schemas.openxmlformats.org/officeDocument/2006/relationships/image" Target="../media/image20.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hyperlink" Target="http://upload.wikimedia.org/wikipedia/commons/b/b7/Simeon_Poisson.jp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oleObject" Target="../embeddings/oleObject13.bin"/><Relationship Id="rId5" Type="http://schemas.openxmlformats.org/officeDocument/2006/relationships/image" Target="../media/image24.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26.wmf"/><Relationship Id="rId5" Type="http://schemas.openxmlformats.org/officeDocument/2006/relationships/oleObject" Target="../embeddings/oleObject15.bin"/><Relationship Id="rId6" Type="http://schemas.openxmlformats.org/officeDocument/2006/relationships/image" Target="../media/image27.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28.wmf"/><Relationship Id="rId5" Type="http://schemas.openxmlformats.org/officeDocument/2006/relationships/oleObject" Target="../embeddings/oleObject17.bin"/><Relationship Id="rId6" Type="http://schemas.openxmlformats.org/officeDocument/2006/relationships/image" Target="../media/image29.wmf"/><Relationship Id="rId7" Type="http://schemas.openxmlformats.org/officeDocument/2006/relationships/oleObject" Target="../embeddings/oleObject18.bin"/><Relationship Id="rId8" Type="http://schemas.openxmlformats.org/officeDocument/2006/relationships/image" Target="../media/image30.wmf"/><Relationship Id="rId9" Type="http://schemas.openxmlformats.org/officeDocument/2006/relationships/oleObject" Target="../embeddings/oleObject19.bin"/><Relationship Id="rId10" Type="http://schemas.openxmlformats.org/officeDocument/2006/relationships/image" Target="../media/image31.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 Type="http://schemas.openxmlformats.org/officeDocument/2006/relationships/oleObject" Target="../embeddings/oleObject24.bin"/><Relationship Id="rId12" Type="http://schemas.openxmlformats.org/officeDocument/2006/relationships/image" Target="../media/image36.wmf"/><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embeddings/oleObject20.bin"/><Relationship Id="rId4" Type="http://schemas.openxmlformats.org/officeDocument/2006/relationships/image" Target="../media/image32.wmf"/><Relationship Id="rId5" Type="http://schemas.openxmlformats.org/officeDocument/2006/relationships/oleObject" Target="../embeddings/oleObject21.bin"/><Relationship Id="rId6" Type="http://schemas.openxmlformats.org/officeDocument/2006/relationships/image" Target="../media/image33.wmf"/><Relationship Id="rId7" Type="http://schemas.openxmlformats.org/officeDocument/2006/relationships/oleObject" Target="../embeddings/oleObject22.bin"/><Relationship Id="rId8" Type="http://schemas.openxmlformats.org/officeDocument/2006/relationships/image" Target="../media/image34.wmf"/><Relationship Id="rId9" Type="http://schemas.openxmlformats.org/officeDocument/2006/relationships/oleObject" Target="../embeddings/oleObject23.bin"/><Relationship Id="rId10" Type="http://schemas.openxmlformats.org/officeDocument/2006/relationships/image" Target="../media/image35.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37.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43.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44.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8.bin"/><Relationship Id="rId4" Type="http://schemas.openxmlformats.org/officeDocument/2006/relationships/image" Target="../media/image45.w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5.wmf"/><Relationship Id="rId5" Type="http://schemas.openxmlformats.org/officeDocument/2006/relationships/image" Target="../media/image46.png"/><Relationship Id="rId6" Type="http://schemas.microsoft.com/office/2007/relationships/hdphoto" Target="../media/hdphoto5.wdp"/><Relationship Id="rId7" Type="http://schemas.microsoft.com/office/2007/relationships/hdphoto" Target="../media/hdphoto6.wdp"/><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5" Type="http://schemas.openxmlformats.org/officeDocument/2006/relationships/image" Target="../media/image8.png"/><Relationship Id="rId6" Type="http://schemas.microsoft.com/office/2007/relationships/hdphoto" Target="../media/hdphoto2.wdp"/><Relationship Id="rId7" Type="http://schemas.microsoft.com/office/2007/relationships/hdphoto" Target="../media/hdphoto3.wdp"/><Relationship Id="rId8"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 Type="http://schemas.openxmlformats.org/officeDocument/2006/relationships/oleObject" Target="../embeddings/oleObject6.bin"/><Relationship Id="rId12" Type="http://schemas.openxmlformats.org/officeDocument/2006/relationships/image" Target="../media/image14.wmf"/><Relationship Id="rId13" Type="http://schemas.openxmlformats.org/officeDocument/2006/relationships/oleObject" Target="../embeddings/oleObject7.bin"/><Relationship Id="rId14" Type="http://schemas.openxmlformats.org/officeDocument/2006/relationships/image" Target="../media/image15.w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oleObject" Target="../embeddings/oleObject2.bin"/><Relationship Id="rId4" Type="http://schemas.openxmlformats.org/officeDocument/2006/relationships/image" Target="../media/image10.wmf"/><Relationship Id="rId5" Type="http://schemas.openxmlformats.org/officeDocument/2006/relationships/oleObject" Target="../embeddings/oleObject3.bin"/><Relationship Id="rId6" Type="http://schemas.openxmlformats.org/officeDocument/2006/relationships/image" Target="../media/image11.wmf"/><Relationship Id="rId7" Type="http://schemas.openxmlformats.org/officeDocument/2006/relationships/oleObject" Target="../embeddings/oleObject4.bin"/><Relationship Id="rId8" Type="http://schemas.openxmlformats.org/officeDocument/2006/relationships/image" Target="../media/image12.wmf"/><Relationship Id="rId9" Type="http://schemas.openxmlformats.org/officeDocument/2006/relationships/oleObject" Target="../embeddings/oleObject5.bin"/><Relationship Id="rId10" Type="http://schemas.openxmlformats.org/officeDocument/2006/relationships/image" Target="../media/image1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5" name="Title Placeholder 1"/>
          <p:cNvSpPr txBox="1">
            <a:spLocks/>
          </p:cNvSpPr>
          <p:nvPr/>
        </p:nvSpPr>
        <p:spPr bwMode="auto">
          <a:xfrm rot="20695133">
            <a:off x="676243" y="972343"/>
            <a:ext cx="7639116" cy="2109211"/>
          </a:xfrm>
          <a:prstGeom prst="rect">
            <a:avLst/>
          </a:prstGeom>
          <a:solidFill>
            <a:schemeClr val="accent6">
              <a:alpha val="87000"/>
            </a:schemeClr>
          </a:solidFill>
          <a:ln>
            <a:noFill/>
          </a:ln>
        </p:spPr>
        <p:txBody>
          <a:bodyPr anchor="ct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6000" smtClean="0">
                <a:solidFill>
                  <a:srgbClr val="010000"/>
                </a:solidFill>
                <a:latin typeface="Calibri" charset="0"/>
              </a:rPr>
              <a:t>Other Discrete Distributions</a:t>
            </a:r>
            <a:endParaRPr lang="en-US" altLang="zh-CN" sz="6000" dirty="0">
              <a:solidFill>
                <a:srgbClr val="010000"/>
              </a:solidFill>
              <a:latin typeface="Calibri" charset="0"/>
            </a:endParaRPr>
          </a:p>
        </p:txBody>
      </p:sp>
      <p:sp>
        <p:nvSpPr>
          <p:cNvPr id="6" name="Text Box 3"/>
          <p:cNvSpPr txBox="1">
            <a:spLocks noChangeArrowheads="1"/>
          </p:cNvSpPr>
          <p:nvPr/>
        </p:nvSpPr>
        <p:spPr bwMode="auto">
          <a:xfrm>
            <a:off x="2895600" y="4800600"/>
            <a:ext cx="4151313" cy="1360488"/>
          </a:xfrm>
          <a:prstGeom prst="rect">
            <a:avLst/>
          </a:prstGeom>
          <a:solidFill>
            <a:schemeClr val="accent1">
              <a:alpha val="88000"/>
            </a:schemeClr>
          </a:solidFill>
          <a:ln w="9525">
            <a:noFill/>
            <a:miter lim="800000"/>
            <a:headEnd/>
            <a:tailEnd/>
          </a:ln>
          <a:effectLst/>
        </p:spPr>
        <p:txBody>
          <a:bodyPr>
            <a:spAutoFit/>
          </a:bodyPr>
          <a:lstStyle/>
          <a:p>
            <a:pPr algn="ctr">
              <a:lnSpc>
                <a:spcPct val="85000"/>
              </a:lnSpc>
              <a:defRPr/>
            </a:pPr>
            <a:r>
              <a:rPr lang="en-US" sz="3200" dirty="0">
                <a:solidFill>
                  <a:srgbClr val="010000"/>
                </a:solidFill>
                <a:latin typeface="Arial" charset="0"/>
                <a:ea typeface="Arial" charset="0"/>
                <a:cs typeface="Arial" charset="0"/>
              </a:rPr>
              <a:t>CS 109</a:t>
            </a:r>
          </a:p>
          <a:p>
            <a:pPr algn="ctr">
              <a:lnSpc>
                <a:spcPct val="85000"/>
              </a:lnSpc>
              <a:defRPr/>
            </a:pPr>
            <a:r>
              <a:rPr lang="en-US" sz="3200" dirty="0">
                <a:solidFill>
                  <a:srgbClr val="010000"/>
                </a:solidFill>
                <a:latin typeface="Arial" charset="0"/>
                <a:ea typeface="Arial" charset="0"/>
                <a:cs typeface="Arial" charset="0"/>
              </a:rPr>
              <a:t>Lecture </a:t>
            </a:r>
            <a:r>
              <a:rPr lang="en-US" sz="3200" dirty="0">
                <a:solidFill>
                  <a:srgbClr val="010000"/>
                </a:solidFill>
                <a:latin typeface="Arial" charset="0"/>
                <a:ea typeface="Arial" charset="0"/>
                <a:cs typeface="Arial" charset="0"/>
              </a:rPr>
              <a:t>8</a:t>
            </a:r>
            <a:endParaRPr lang="en-US" sz="3200" dirty="0">
              <a:solidFill>
                <a:srgbClr val="010000"/>
              </a:solidFill>
              <a:latin typeface="Arial" charset="0"/>
              <a:ea typeface="Arial" charset="0"/>
              <a:cs typeface="Arial" charset="0"/>
            </a:endParaRPr>
          </a:p>
          <a:p>
            <a:pPr algn="ctr">
              <a:lnSpc>
                <a:spcPct val="85000"/>
              </a:lnSpc>
              <a:defRPr/>
            </a:pPr>
            <a:r>
              <a:rPr lang="en-US" sz="3200" dirty="0">
                <a:solidFill>
                  <a:srgbClr val="010000"/>
                </a:solidFill>
                <a:latin typeface="Arial" charset="0"/>
                <a:ea typeface="Arial" charset="0"/>
                <a:cs typeface="Arial" charset="0"/>
              </a:rPr>
              <a:t>April </a:t>
            </a:r>
            <a:r>
              <a:rPr lang="en-US" sz="3200" dirty="0" smtClean="0">
                <a:solidFill>
                  <a:srgbClr val="010000"/>
                </a:solidFill>
                <a:latin typeface="Arial" charset="0"/>
                <a:ea typeface="Arial" charset="0"/>
                <a:cs typeface="Arial" charset="0"/>
              </a:rPr>
              <a:t>13th</a:t>
            </a:r>
            <a:r>
              <a:rPr lang="en-US" sz="3200" dirty="0">
                <a:solidFill>
                  <a:srgbClr val="010000"/>
                </a:solidFill>
                <a:latin typeface="Arial" charset="0"/>
                <a:ea typeface="Arial" charset="0"/>
                <a:cs typeface="Arial" charset="0"/>
              </a:rPr>
              <a:t>, 2016</a:t>
            </a:r>
          </a:p>
        </p:txBody>
      </p:sp>
    </p:spTree>
    <p:extLst>
      <p:ext uri="{BB962C8B-B14F-4D97-AF65-F5344CB8AC3E}">
        <p14:creationId xmlns:p14="http://schemas.microsoft.com/office/powerpoint/2010/main" val="20374314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Content Placeholder 2"/>
          <p:cNvSpPr>
            <a:spLocks noGrp="1"/>
          </p:cNvSpPr>
          <p:nvPr>
            <p:ph idx="1"/>
          </p:nvPr>
        </p:nvSpPr>
        <p:spPr>
          <a:xfrm>
            <a:off x="533400" y="1371600"/>
            <a:ext cx="8382000" cy="5181600"/>
          </a:xfrm>
        </p:spPr>
        <p:txBody>
          <a:bodyPr/>
          <a:lstStyle/>
          <a:p>
            <a:r>
              <a:rPr lang="en-US" altLang="en-US">
                <a:latin typeface="Arial" charset="0"/>
                <a:ea typeface="Arial" charset="0"/>
                <a:cs typeface="Arial" charset="0"/>
              </a:rPr>
              <a:t>X is a </a:t>
            </a:r>
            <a:r>
              <a:rPr lang="en-US" altLang="en-US" b="1" u="sng">
                <a:latin typeface="Arial" charset="0"/>
                <a:ea typeface="Arial" charset="0"/>
                <a:cs typeface="Arial" charset="0"/>
              </a:rPr>
              <a:t>Poisson</a:t>
            </a:r>
            <a:r>
              <a:rPr lang="en-US" altLang="en-US">
                <a:latin typeface="Arial" charset="0"/>
                <a:ea typeface="Arial" charset="0"/>
                <a:cs typeface="Arial" charset="0"/>
              </a:rPr>
              <a:t> Random Variable:  X ~ Poi(</a:t>
            </a:r>
            <a:r>
              <a:rPr lang="en-US" altLang="en-US">
                <a:latin typeface="Symbol" charset="2"/>
                <a:ea typeface="Arial" charset="0"/>
                <a:cs typeface="Arial" charset="0"/>
              </a:rPr>
              <a:t>l</a:t>
            </a:r>
            <a:r>
              <a:rPr lang="en-US" altLang="en-US">
                <a:latin typeface="Arial" charset="0"/>
                <a:ea typeface="Arial" charset="0"/>
                <a:cs typeface="Arial" charset="0"/>
              </a:rPr>
              <a:t>)</a:t>
            </a:r>
          </a:p>
          <a:p>
            <a:pPr lvl="1">
              <a:buFont typeface="Wingdings" charset="2"/>
              <a:buChar char="§"/>
            </a:pPr>
            <a:r>
              <a:rPr lang="en-US" altLang="en-US">
                <a:latin typeface="Arial" charset="0"/>
                <a:ea typeface="Arial" charset="0"/>
                <a:cs typeface="Arial" charset="0"/>
              </a:rPr>
              <a:t>X takes on values 0, 1, 2…</a:t>
            </a:r>
          </a:p>
          <a:p>
            <a:pPr lvl="1">
              <a:buFont typeface="Wingdings" charset="2"/>
              <a:buChar char="§"/>
            </a:pPr>
            <a:r>
              <a:rPr lang="en-US" altLang="en-US">
                <a:latin typeface="Arial" charset="0"/>
                <a:ea typeface="Arial" charset="0"/>
                <a:cs typeface="Arial" charset="0"/>
              </a:rPr>
              <a:t>and, for a given parameter </a:t>
            </a:r>
            <a:r>
              <a:rPr lang="en-US" altLang="en-US">
                <a:latin typeface="Arial" charset="0"/>
                <a:ea typeface="Arial" charset="0"/>
                <a:cs typeface="Arial" charset="0"/>
                <a:sym typeface="Symbol" charset="2"/>
              </a:rPr>
              <a:t></a:t>
            </a:r>
            <a:r>
              <a:rPr lang="en-US" altLang="en-US">
                <a:latin typeface="Arial" charset="0"/>
                <a:ea typeface="Arial" charset="0"/>
                <a:cs typeface="Arial" charset="0"/>
              </a:rPr>
              <a:t> &gt; 0,</a:t>
            </a:r>
          </a:p>
          <a:p>
            <a:pPr lvl="1">
              <a:buFont typeface="Wingdings" charset="2"/>
              <a:buChar char="§"/>
            </a:pPr>
            <a:r>
              <a:rPr lang="en-US" altLang="en-US">
                <a:latin typeface="Arial" charset="0"/>
                <a:ea typeface="Arial" charset="0"/>
                <a:cs typeface="Arial" charset="0"/>
              </a:rPr>
              <a:t>has distribution (PMF):</a:t>
            </a:r>
          </a:p>
          <a:p>
            <a:pPr lvl="1">
              <a:buFont typeface="Wingdings" charset="2"/>
              <a:buChar char="§"/>
            </a:pPr>
            <a:endParaRPr lang="en-US" altLang="en-US">
              <a:latin typeface="Arial" charset="0"/>
              <a:ea typeface="Arial" charset="0"/>
              <a:cs typeface="Arial" charset="0"/>
            </a:endParaRPr>
          </a:p>
          <a:p>
            <a:pPr lvl="1">
              <a:buFont typeface="Wingdings" charset="2"/>
              <a:buNone/>
            </a:pPr>
            <a:endParaRPr lang="en-US" altLang="en-US">
              <a:latin typeface="Arial" charset="0"/>
              <a:ea typeface="Arial" charset="0"/>
              <a:cs typeface="Arial" charset="0"/>
            </a:endParaRPr>
          </a:p>
          <a:p>
            <a:pPr lvl="1">
              <a:buFont typeface="Wingdings" charset="2"/>
              <a:buNone/>
            </a:pPr>
            <a:endParaRPr lang="en-US" altLang="en-US" sz="1600">
              <a:latin typeface="Arial" charset="0"/>
              <a:ea typeface="Arial" charset="0"/>
              <a:cs typeface="Arial" charset="0"/>
            </a:endParaRPr>
          </a:p>
          <a:p>
            <a:r>
              <a:rPr lang="en-US" altLang="en-US">
                <a:latin typeface="Arial" charset="0"/>
                <a:ea typeface="Arial" charset="0"/>
                <a:cs typeface="Arial" charset="0"/>
              </a:rPr>
              <a:t>Note Taylor series:</a:t>
            </a:r>
          </a:p>
          <a:p>
            <a:endParaRPr lang="en-US" altLang="en-US">
              <a:latin typeface="Arial" charset="0"/>
              <a:ea typeface="Arial" charset="0"/>
              <a:cs typeface="Arial" charset="0"/>
            </a:endParaRPr>
          </a:p>
          <a:p>
            <a:r>
              <a:rPr lang="en-US" altLang="en-US">
                <a:latin typeface="Arial" charset="0"/>
                <a:ea typeface="Arial" charset="0"/>
                <a:cs typeface="Arial" charset="0"/>
              </a:rPr>
              <a:t>So:</a:t>
            </a:r>
          </a:p>
          <a:p>
            <a:endParaRPr lang="en-US" altLang="en-US">
              <a:latin typeface="Arial" charset="0"/>
              <a:ea typeface="Arial" charset="0"/>
              <a:cs typeface="Arial" charset="0"/>
            </a:endParaRPr>
          </a:p>
        </p:txBody>
      </p:sp>
      <p:graphicFrame>
        <p:nvGraphicFramePr>
          <p:cNvPr id="8196" name="Object 2"/>
          <p:cNvGraphicFramePr>
            <a:graphicFrameLocks noChangeAspect="1"/>
          </p:cNvGraphicFramePr>
          <p:nvPr/>
        </p:nvGraphicFramePr>
        <p:xfrm>
          <a:off x="3379788" y="3200400"/>
          <a:ext cx="2360612" cy="893763"/>
        </p:xfrm>
        <a:graphic>
          <a:graphicData uri="http://schemas.openxmlformats.org/presentationml/2006/ole">
            <mc:AlternateContent xmlns:mc="http://schemas.openxmlformats.org/markup-compatibility/2006">
              <mc:Choice xmlns:v="urn:schemas-microsoft-com:vml" Requires="v">
                <p:oleObj spid="_x0000_s8211" name="Equation" r:id="rId3" imgW="1104900" imgH="419100" progId="Equation.3">
                  <p:embed/>
                </p:oleObj>
              </mc:Choice>
              <mc:Fallback>
                <p:oleObj name="Equation" r:id="rId3" imgW="1104900" imgH="4191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9788" y="3200400"/>
                        <a:ext cx="2360612"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4038600" y="4191000"/>
          <a:ext cx="3881438" cy="947738"/>
        </p:xfrm>
        <a:graphic>
          <a:graphicData uri="http://schemas.openxmlformats.org/presentationml/2006/ole">
            <mc:AlternateContent xmlns:mc="http://schemas.openxmlformats.org/markup-compatibility/2006">
              <mc:Choice xmlns:v="urn:schemas-microsoft-com:vml" Requires="v">
                <p:oleObj spid="_x0000_s8212" name="Equation" r:id="rId5" imgW="1815312" imgH="444307" progId="Equation.3">
                  <p:embed/>
                </p:oleObj>
              </mc:Choice>
              <mc:Fallback>
                <p:oleObj name="Equation" r:id="rId5" imgW="1815312" imgH="444307"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4191000"/>
                        <a:ext cx="3881438"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2" name="Object 5"/>
          <p:cNvGraphicFramePr>
            <a:graphicFrameLocks noChangeAspect="1"/>
          </p:cNvGraphicFramePr>
          <p:nvPr/>
        </p:nvGraphicFramePr>
        <p:xfrm>
          <a:off x="1566863" y="5175250"/>
          <a:ext cx="6053137" cy="947738"/>
        </p:xfrm>
        <a:graphic>
          <a:graphicData uri="http://schemas.openxmlformats.org/presentationml/2006/ole">
            <mc:AlternateContent xmlns:mc="http://schemas.openxmlformats.org/markup-compatibility/2006">
              <mc:Choice xmlns:v="urn:schemas-microsoft-com:vml" Requires="v">
                <p:oleObj spid="_x0000_s8213" name="Equation" r:id="rId7" imgW="2832100" imgH="444500" progId="Equation.3">
                  <p:embed/>
                </p:oleObj>
              </mc:Choice>
              <mc:Fallback>
                <p:oleObj name="Equation" r:id="rId7" imgW="2832100" imgH="4445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6863" y="5175250"/>
                        <a:ext cx="6053137"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endParaRPr lang="en-US"/>
          </a:p>
        </p:txBody>
      </p:sp>
      <p:sp>
        <p:nvSpPr>
          <p:cNvPr id="8"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Poisson </a:t>
            </a:r>
            <a:r>
              <a:rPr lang="en-US" altLang="zh-CN" sz="4000" b="1" smtClean="0">
                <a:solidFill>
                  <a:srgbClr val="010000"/>
                </a:solidFill>
                <a:latin typeface="Century Gothic" charset="0"/>
              </a:rPr>
              <a:t>Random Variable</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5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Content Placeholder 2"/>
          <p:cNvSpPr>
            <a:spLocks noGrp="1"/>
          </p:cNvSpPr>
          <p:nvPr>
            <p:ph idx="1"/>
          </p:nvPr>
        </p:nvSpPr>
        <p:spPr>
          <a:xfrm>
            <a:off x="533400" y="1371600"/>
            <a:ext cx="8382000" cy="5181600"/>
          </a:xfrm>
        </p:spPr>
        <p:txBody>
          <a:bodyPr/>
          <a:lstStyle/>
          <a:p>
            <a:r>
              <a:rPr lang="en-US" altLang="en-US">
                <a:latin typeface="Arial" charset="0"/>
                <a:ea typeface="Arial" charset="0"/>
                <a:cs typeface="Arial" charset="0"/>
              </a:rPr>
              <a:t>Recall example of sending bit string over network</a:t>
            </a:r>
          </a:p>
          <a:p>
            <a:pPr lvl="1">
              <a:buFont typeface="Wingdings" charset="2"/>
              <a:buChar char="§"/>
            </a:pPr>
            <a:r>
              <a:rPr lang="en-US" altLang="en-US">
                <a:latin typeface="Arial" charset="0"/>
                <a:ea typeface="Arial" charset="0"/>
                <a:cs typeface="Arial" charset="0"/>
              </a:rPr>
              <a:t>Send bit string of length </a:t>
            </a:r>
            <a:r>
              <a:rPr lang="en-US" altLang="en-US" i="1">
                <a:latin typeface="Arial" charset="0"/>
                <a:ea typeface="Arial" charset="0"/>
                <a:cs typeface="Arial" charset="0"/>
              </a:rPr>
              <a:t>n</a:t>
            </a:r>
            <a:r>
              <a:rPr lang="en-US" altLang="en-US">
                <a:latin typeface="Arial" charset="0"/>
                <a:ea typeface="Arial" charset="0"/>
                <a:cs typeface="Arial" charset="0"/>
              </a:rPr>
              <a:t> </a:t>
            </a:r>
            <a:r>
              <a:rPr lang="en-US" altLang="en-US">
                <a:latin typeface="Arial" charset="0"/>
                <a:ea typeface="Arial" charset="0"/>
                <a:cs typeface="Arial" charset="0"/>
                <a:sym typeface="Symbol" charset="2"/>
              </a:rPr>
              <a:t>=</a:t>
            </a:r>
            <a:r>
              <a:rPr lang="en-US" altLang="en-US">
                <a:latin typeface="Arial" charset="0"/>
                <a:ea typeface="Arial" charset="0"/>
                <a:cs typeface="Arial" charset="0"/>
              </a:rPr>
              <a:t> 10</a:t>
            </a:r>
            <a:r>
              <a:rPr lang="en-US" altLang="en-US" baseline="40000">
                <a:latin typeface="Arial" charset="0"/>
                <a:ea typeface="Arial" charset="0"/>
                <a:cs typeface="Arial" charset="0"/>
              </a:rPr>
              <a:t>4</a:t>
            </a:r>
          </a:p>
          <a:p>
            <a:pPr lvl="1">
              <a:buFont typeface="Wingdings" charset="2"/>
              <a:buChar char="§"/>
            </a:pPr>
            <a:r>
              <a:rPr lang="en-US" altLang="en-US">
                <a:latin typeface="Arial" charset="0"/>
                <a:ea typeface="Arial" charset="0"/>
                <a:cs typeface="Arial" charset="0"/>
              </a:rPr>
              <a:t>Probability of (independent) bit corruption </a:t>
            </a:r>
            <a:r>
              <a:rPr lang="en-US" altLang="en-US" i="1">
                <a:latin typeface="Arial" charset="0"/>
                <a:ea typeface="Arial" charset="0"/>
                <a:cs typeface="Arial" charset="0"/>
              </a:rPr>
              <a:t>p</a:t>
            </a:r>
            <a:r>
              <a:rPr lang="en-US" altLang="en-US">
                <a:latin typeface="Arial" charset="0"/>
                <a:ea typeface="Arial" charset="0"/>
                <a:cs typeface="Arial" charset="0"/>
              </a:rPr>
              <a:t> </a:t>
            </a:r>
            <a:r>
              <a:rPr lang="en-US" altLang="en-US">
                <a:latin typeface="Arial" charset="0"/>
                <a:ea typeface="Arial" charset="0"/>
                <a:cs typeface="Arial" charset="0"/>
                <a:sym typeface="Symbol" charset="2"/>
              </a:rPr>
              <a:t>=</a:t>
            </a:r>
            <a:r>
              <a:rPr lang="en-US" altLang="en-US">
                <a:latin typeface="Arial" charset="0"/>
                <a:ea typeface="Arial" charset="0"/>
                <a:cs typeface="Arial" charset="0"/>
              </a:rPr>
              <a:t> 10</a:t>
            </a:r>
            <a:r>
              <a:rPr lang="en-US" altLang="en-US" baseline="40000">
                <a:latin typeface="Arial" charset="0"/>
                <a:ea typeface="Arial" charset="0"/>
                <a:cs typeface="Arial" charset="0"/>
              </a:rPr>
              <a:t>-6</a:t>
            </a:r>
            <a:endParaRPr lang="en-US" altLang="en-US">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X ~ Poi(</a:t>
            </a:r>
            <a:r>
              <a:rPr lang="en-US" altLang="en-US">
                <a:latin typeface="Symbol" charset="2"/>
                <a:ea typeface="Arial" charset="0"/>
                <a:cs typeface="Arial" charset="0"/>
              </a:rPr>
              <a:t>l</a:t>
            </a:r>
            <a:r>
              <a:rPr lang="en-US" altLang="en-US">
                <a:latin typeface="Arial" charset="0"/>
                <a:ea typeface="Arial" charset="0"/>
                <a:cs typeface="Arial" charset="0"/>
              </a:rPr>
              <a:t> = 10</a:t>
            </a:r>
            <a:r>
              <a:rPr lang="en-US" altLang="en-US" baseline="40000">
                <a:latin typeface="Arial" charset="0"/>
                <a:ea typeface="Arial" charset="0"/>
                <a:cs typeface="Arial" charset="0"/>
              </a:rPr>
              <a:t>4</a:t>
            </a:r>
            <a:r>
              <a:rPr lang="en-US" altLang="en-US">
                <a:latin typeface="Arial" charset="0"/>
                <a:ea typeface="Arial" charset="0"/>
                <a:cs typeface="Arial" charset="0"/>
              </a:rPr>
              <a:t> * 10</a:t>
            </a:r>
            <a:r>
              <a:rPr lang="en-US" altLang="en-US" baseline="40000">
                <a:latin typeface="Arial" charset="0"/>
                <a:ea typeface="Arial" charset="0"/>
                <a:cs typeface="Arial" charset="0"/>
              </a:rPr>
              <a:t>-6</a:t>
            </a:r>
            <a:r>
              <a:rPr lang="en-US" altLang="en-US">
                <a:latin typeface="Arial" charset="0"/>
                <a:ea typeface="Arial" charset="0"/>
                <a:cs typeface="Arial" charset="0"/>
              </a:rPr>
              <a:t> = 0.01)</a:t>
            </a:r>
          </a:p>
          <a:p>
            <a:pPr lvl="1">
              <a:buFont typeface="Wingdings" charset="2"/>
              <a:buChar char="§"/>
            </a:pPr>
            <a:r>
              <a:rPr lang="en-US" altLang="en-US">
                <a:latin typeface="Arial" charset="0"/>
                <a:ea typeface="Arial" charset="0"/>
                <a:cs typeface="Arial" charset="0"/>
              </a:rPr>
              <a:t>What is probability that message arrives uncorrupted?</a:t>
            </a:r>
          </a:p>
          <a:p>
            <a:pPr lvl="1">
              <a:buFont typeface="Wingdings" charset="2"/>
              <a:buChar char="§"/>
            </a:pPr>
            <a:endParaRPr lang="en-US" altLang="en-US">
              <a:latin typeface="Arial" charset="0"/>
              <a:ea typeface="Arial" charset="0"/>
              <a:cs typeface="Arial" charset="0"/>
            </a:endParaRPr>
          </a:p>
          <a:p>
            <a:pPr lvl="1">
              <a:buFont typeface="Wingdings" charset="2"/>
              <a:buChar char="§"/>
            </a:pPr>
            <a:endParaRPr lang="en-US" altLang="en-US">
              <a:latin typeface="Arial" charset="0"/>
              <a:ea typeface="Arial" charset="0"/>
              <a:cs typeface="Arial" charset="0"/>
            </a:endParaRPr>
          </a:p>
          <a:p>
            <a:pPr lvl="1">
              <a:buFont typeface="Wingdings" charset="2"/>
              <a:buChar char="§"/>
            </a:pPr>
            <a:endParaRPr lang="en-US" altLang="en-US" sz="1600">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Using Y ~ Bin(10</a:t>
            </a:r>
            <a:r>
              <a:rPr lang="en-US" altLang="en-US" baseline="60000">
                <a:latin typeface="Arial" charset="0"/>
                <a:ea typeface="Arial" charset="0"/>
                <a:cs typeface="Arial" charset="0"/>
              </a:rPr>
              <a:t>4</a:t>
            </a:r>
            <a:r>
              <a:rPr lang="en-US" altLang="en-US">
                <a:latin typeface="Arial" charset="0"/>
                <a:ea typeface="Arial" charset="0"/>
                <a:cs typeface="Arial" charset="0"/>
              </a:rPr>
              <a:t>, 10</a:t>
            </a:r>
            <a:r>
              <a:rPr lang="en-US" altLang="en-US" baseline="40000">
                <a:latin typeface="Arial" charset="0"/>
                <a:ea typeface="Arial" charset="0"/>
                <a:cs typeface="Arial" charset="0"/>
              </a:rPr>
              <a:t>-6</a:t>
            </a:r>
            <a:r>
              <a:rPr lang="en-US" altLang="en-US">
                <a:latin typeface="Arial" charset="0"/>
                <a:ea typeface="Arial" charset="0"/>
                <a:cs typeface="Arial" charset="0"/>
              </a:rPr>
              <a:t>):</a:t>
            </a:r>
          </a:p>
        </p:txBody>
      </p:sp>
      <p:graphicFrame>
        <p:nvGraphicFramePr>
          <p:cNvPr id="4098" name="Object 2"/>
          <p:cNvGraphicFramePr>
            <a:graphicFrameLocks noChangeAspect="1"/>
          </p:cNvGraphicFramePr>
          <p:nvPr/>
        </p:nvGraphicFramePr>
        <p:xfrm>
          <a:off x="512763" y="3581400"/>
          <a:ext cx="8724900" cy="990600"/>
        </p:xfrm>
        <a:graphic>
          <a:graphicData uri="http://schemas.openxmlformats.org/presentationml/2006/ole">
            <mc:AlternateContent xmlns:mc="http://schemas.openxmlformats.org/markup-compatibility/2006">
              <mc:Choice xmlns:v="urn:schemas-microsoft-com:vml" Requires="v">
                <p:oleObj spid="_x0000_s9233" name="Equation" r:id="rId3" imgW="2997200" imgH="419100" progId="Equation.3">
                  <p:embed/>
                </p:oleObj>
              </mc:Choice>
              <mc:Fallback>
                <p:oleObj name="Equation" r:id="rId3" imgW="2997200" imgH="4191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63" y="3581400"/>
                        <a:ext cx="87249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2668588" y="5310188"/>
          <a:ext cx="4437062" cy="481012"/>
        </p:xfrm>
        <a:graphic>
          <a:graphicData uri="http://schemas.openxmlformats.org/presentationml/2006/ole">
            <mc:AlternateContent xmlns:mc="http://schemas.openxmlformats.org/markup-compatibility/2006">
              <mc:Choice xmlns:v="urn:schemas-microsoft-com:vml" Requires="v">
                <p:oleObj spid="_x0000_s9234" name="Equation" r:id="rId5" imgW="1524000" imgH="203200" progId="Equation.3">
                  <p:embed/>
                </p:oleObj>
              </mc:Choice>
              <mc:Fallback>
                <p:oleObj name="Equation" r:id="rId5" imgW="1524000" imgH="2032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8588" y="5310188"/>
                        <a:ext cx="4437062"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102" name="Rectangle 5"/>
          <p:cNvSpPr>
            <a:spLocks noChangeArrowheads="1"/>
          </p:cNvSpPr>
          <p:nvPr/>
        </p:nvSpPr>
        <p:spPr bwMode="auto">
          <a:xfrm>
            <a:off x="381000" y="5781675"/>
            <a:ext cx="8229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bg2"/>
              </a:buClr>
              <a:buSzPct val="75000"/>
              <a:buChar char="•"/>
              <a:defRPr kumimoji="1" sz="2800">
                <a:solidFill>
                  <a:schemeClr val="bg2"/>
                </a:solidFill>
                <a:latin typeface="Times New Roman" charset="0"/>
              </a:defRPr>
            </a:lvl1pPr>
            <a:lvl2pPr>
              <a:spcBef>
                <a:spcPct val="20000"/>
              </a:spcBef>
              <a:buClr>
                <a:schemeClr val="bg2"/>
              </a:buClr>
              <a:buSzPct val="75000"/>
              <a:buFont typeface="Wingdings" charset="2"/>
              <a:buChar char="Ø"/>
              <a:defRPr kumimoji="1" sz="2400">
                <a:solidFill>
                  <a:schemeClr val="bg2"/>
                </a:solidFill>
                <a:latin typeface="Times New Roman" charset="0"/>
              </a:defRPr>
            </a:lvl2pPr>
            <a:lvl3pPr marL="1143000" indent="-228600">
              <a:spcBef>
                <a:spcPct val="20000"/>
              </a:spcBef>
              <a:buClr>
                <a:schemeClr val="hlink"/>
              </a:buClr>
              <a:buSzPct val="65000"/>
              <a:buFont typeface="Monotype Sorts" charset="2"/>
              <a:buChar char="F"/>
              <a:defRPr kumimoji="1" sz="2000">
                <a:solidFill>
                  <a:schemeClr val="bg2"/>
                </a:solidFill>
                <a:latin typeface="Times New Roman" charset="0"/>
              </a:defRPr>
            </a:lvl3pPr>
            <a:lvl4pPr marL="1600200" indent="-228600">
              <a:spcBef>
                <a:spcPct val="20000"/>
              </a:spcBef>
              <a:buClr>
                <a:schemeClr val="tx2"/>
              </a:buClr>
              <a:buSzPct val="100000"/>
              <a:buChar char="•"/>
              <a:defRPr kumimoji="1" sz="2000">
                <a:solidFill>
                  <a:schemeClr val="bg2"/>
                </a:solidFill>
                <a:latin typeface="Times New Roman" charset="0"/>
              </a:defRPr>
            </a:lvl4pPr>
            <a:lvl5pPr marL="2057400" indent="-228600">
              <a:spcBef>
                <a:spcPct val="20000"/>
              </a:spcBef>
              <a:buClr>
                <a:schemeClr val="hlink"/>
              </a:buClr>
              <a:buSzPct val="100000"/>
              <a:buChar char="–"/>
              <a:defRPr kumimoji="1" sz="2000">
                <a:solidFill>
                  <a:schemeClr val="bg2"/>
                </a:solidFill>
                <a:latin typeface="Times New Roman" charset="0"/>
              </a:defRPr>
            </a:lvl5pPr>
            <a:lvl6pPr marL="25146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6pPr>
            <a:lvl7pPr marL="29718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7pPr>
            <a:lvl8pPr marL="34290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8pPr>
            <a:lvl9pPr marL="38862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9pPr>
          </a:lstStyle>
          <a:p>
            <a:pPr lvl="1" algn="ctr">
              <a:spcBef>
                <a:spcPct val="0"/>
              </a:spcBef>
              <a:buClrTx/>
              <a:buSzTx/>
              <a:buFontTx/>
              <a:buNone/>
            </a:pPr>
            <a:r>
              <a:rPr kumimoji="0" lang="en-US" altLang="en-US" sz="1800" dirty="0">
                <a:solidFill>
                  <a:schemeClr val="tx2"/>
                </a:solidFill>
                <a:latin typeface="Arial" charset="0"/>
                <a:ea typeface="Arial" charset="0"/>
                <a:cs typeface="Arial" charset="0"/>
              </a:rPr>
              <a:t>Caveat emptor: Binomial computed with built-in function </a:t>
            </a:r>
            <a:r>
              <a:rPr kumimoji="0" lang="en-US" altLang="en-US" sz="1800">
                <a:solidFill>
                  <a:schemeClr val="tx2"/>
                </a:solidFill>
                <a:latin typeface="Arial" charset="0"/>
                <a:ea typeface="Arial" charset="0"/>
                <a:cs typeface="Arial" charset="0"/>
              </a:rPr>
              <a:t>in </a:t>
            </a:r>
            <a:r>
              <a:rPr kumimoji="0" lang="en-US" altLang="en-US" sz="1800" smtClean="0">
                <a:solidFill>
                  <a:schemeClr val="tx2"/>
                </a:solidFill>
                <a:latin typeface="Arial" charset="0"/>
                <a:ea typeface="Arial" charset="0"/>
                <a:cs typeface="Arial" charset="0"/>
              </a:rPr>
              <a:t>python </a:t>
            </a:r>
            <a:r>
              <a:rPr kumimoji="0" lang="en-US" altLang="en-US" sz="1800">
                <a:solidFill>
                  <a:schemeClr val="tx2"/>
                </a:solidFill>
                <a:latin typeface="Arial" charset="0"/>
                <a:ea typeface="Arial" charset="0"/>
                <a:cs typeface="Arial" charset="0"/>
              </a:rPr>
              <a:t>software package, so some approximations may have occurred.  </a:t>
            </a:r>
            <a:r>
              <a:rPr kumimoji="0" lang="en-US" altLang="en-US" sz="1800" dirty="0">
                <a:solidFill>
                  <a:schemeClr val="tx2"/>
                </a:solidFill>
                <a:latin typeface="Arial" charset="0"/>
                <a:ea typeface="Arial" charset="0"/>
                <a:cs typeface="Arial" charset="0"/>
              </a:rPr>
              <a:t>Approximations are closer to you than they may appear in some software packages.</a:t>
            </a:r>
            <a:endParaRPr kumimoji="0" lang="en-US" altLang="en-US" dirty="0">
              <a:solidFill>
                <a:schemeClr val="tx2"/>
              </a:solidFill>
              <a:latin typeface="Arial" charset="0"/>
              <a:ea typeface="Arial" charset="0"/>
              <a:cs typeface="Arial" charset="0"/>
            </a:endParaRPr>
          </a:p>
        </p:txBody>
      </p:sp>
      <p:sp>
        <p:nvSpPr>
          <p:cNvPr id="2" name="Title 1"/>
          <p:cNvSpPr>
            <a:spLocks noGrp="1"/>
          </p:cNvSpPr>
          <p:nvPr>
            <p:ph type="title"/>
          </p:nvPr>
        </p:nvSpPr>
        <p:spPr/>
        <p:txBody>
          <a:bodyPr/>
          <a:lstStyle/>
          <a:p>
            <a:endParaRPr lang="en-US"/>
          </a:p>
        </p:txBody>
      </p:sp>
      <p:sp>
        <p:nvSpPr>
          <p:cNvPr id="8"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Sending Data on Network </a:t>
            </a:r>
            <a:r>
              <a:rPr lang="en-US" altLang="zh-CN" sz="4000" b="1" dirty="0" err="1" smtClean="0">
                <a:solidFill>
                  <a:srgbClr val="010000"/>
                </a:solidFill>
                <a:latin typeface="Century Gothic" charset="0"/>
              </a:rPr>
              <a:t>Redux</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build="p"/>
      <p:bldP spid="410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533400" y="1371600"/>
            <a:ext cx="8382000" cy="5181600"/>
          </a:xfrm>
        </p:spPr>
        <p:txBody>
          <a:bodyPr/>
          <a:lstStyle/>
          <a:p>
            <a:r>
              <a:rPr lang="en-US" altLang="en-US" dirty="0">
                <a:latin typeface="Arial" charset="0"/>
                <a:ea typeface="Arial" charset="0"/>
                <a:cs typeface="Arial" charset="0"/>
              </a:rPr>
              <a:t>Simeon-Denis Poisson (1781-1840) was a prolific French mathematician</a:t>
            </a:r>
          </a:p>
          <a:p>
            <a:endParaRPr lang="en-US" altLang="en-US" sz="800" dirty="0">
              <a:latin typeface="Arial" charset="0"/>
              <a:ea typeface="Arial" charset="0"/>
              <a:cs typeface="Arial" charset="0"/>
            </a:endParaRPr>
          </a:p>
          <a:p>
            <a:endParaRPr lang="en-US" altLang="en-US" dirty="0">
              <a:latin typeface="Arial" charset="0"/>
              <a:ea typeface="Arial" charset="0"/>
              <a:cs typeface="Arial" charset="0"/>
            </a:endParaRPr>
          </a:p>
          <a:p>
            <a:endParaRPr lang="en-US" altLang="en-US" dirty="0">
              <a:latin typeface="Arial" charset="0"/>
              <a:ea typeface="Arial" charset="0"/>
              <a:cs typeface="Arial" charset="0"/>
            </a:endParaRPr>
          </a:p>
          <a:p>
            <a:endParaRPr lang="en-US" altLang="en-US" dirty="0">
              <a:latin typeface="Arial" charset="0"/>
              <a:ea typeface="Arial" charset="0"/>
              <a:cs typeface="Arial" charset="0"/>
            </a:endParaRPr>
          </a:p>
          <a:p>
            <a:endParaRPr lang="en-US" altLang="en-US" dirty="0">
              <a:latin typeface="Arial" charset="0"/>
              <a:ea typeface="Arial" charset="0"/>
              <a:cs typeface="Arial" charset="0"/>
            </a:endParaRPr>
          </a:p>
          <a:p>
            <a:r>
              <a:rPr lang="en-US" altLang="en-US" dirty="0">
                <a:latin typeface="Arial" charset="0"/>
                <a:ea typeface="Arial" charset="0"/>
                <a:cs typeface="Arial" charset="0"/>
              </a:rPr>
              <a:t>Published his first paper at 18, became professor at 21, and published over 300 papers in his life</a:t>
            </a:r>
          </a:p>
          <a:p>
            <a:pPr lvl="1">
              <a:buFont typeface="Wingdings" charset="2"/>
              <a:buChar char="§"/>
            </a:pPr>
            <a:r>
              <a:rPr lang="en-US" altLang="en-US" dirty="0">
                <a:latin typeface="Arial" charset="0"/>
                <a:ea typeface="Arial" charset="0"/>
                <a:cs typeface="Arial" charset="0"/>
              </a:rPr>
              <a:t>He reportedly said </a:t>
            </a:r>
            <a:r>
              <a:rPr lang="en-US" altLang="en-US" i="1" dirty="0">
                <a:latin typeface="Arial" charset="0"/>
                <a:ea typeface="Arial" charset="0"/>
                <a:cs typeface="Arial" charset="0"/>
              </a:rPr>
              <a:t>“Life is good for only two things, discovering mathematics and teaching mathematics.”</a:t>
            </a:r>
          </a:p>
          <a:p>
            <a:r>
              <a:rPr lang="en-US" altLang="en-US" dirty="0" smtClean="0">
                <a:latin typeface="Arial" charset="0"/>
                <a:ea typeface="Arial" charset="0"/>
                <a:cs typeface="Arial" charset="0"/>
              </a:rPr>
              <a:t>I’m going with French Martin Freeman</a:t>
            </a:r>
            <a:endParaRPr lang="en-US" altLang="en-US" dirty="0">
              <a:latin typeface="Arial" charset="0"/>
              <a:ea typeface="Arial" charset="0"/>
              <a:cs typeface="Arial" charset="0"/>
            </a:endParaRPr>
          </a:p>
        </p:txBody>
      </p:sp>
      <p:pic>
        <p:nvPicPr>
          <p:cNvPr id="10244" name="Picture 7" descr="File:Simeon Poisson.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l="19949" r="22345" b="42896"/>
          <a:stretch>
            <a:fillRect/>
          </a:stretch>
        </p:blipFill>
        <p:spPr bwMode="auto">
          <a:xfrm>
            <a:off x="2438400" y="2286000"/>
            <a:ext cx="1905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4"/>
          <a:srcRect l="22892" t="3800" r="14291" b="21668"/>
          <a:stretch/>
        </p:blipFill>
        <p:spPr>
          <a:xfrm flipH="1">
            <a:off x="4876800" y="2286000"/>
            <a:ext cx="2505307" cy="2177231"/>
          </a:xfrm>
          <a:prstGeom prst="rect">
            <a:avLst/>
          </a:prstGeom>
        </p:spPr>
      </p:pic>
      <p:sp>
        <p:nvSpPr>
          <p:cNvPr id="9"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Simeon-Denis Poisson</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3">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533400" y="1371600"/>
            <a:ext cx="8382000" cy="5181600"/>
          </a:xfrm>
        </p:spPr>
        <p:txBody>
          <a:bodyPr/>
          <a:lstStyle/>
          <a:p>
            <a:r>
              <a:rPr lang="en-US" altLang="en-US">
                <a:latin typeface="Arial" charset="0"/>
                <a:ea typeface="Arial" charset="0"/>
                <a:cs typeface="Arial" charset="0"/>
              </a:rPr>
              <a:t>Poisson approximates Binomial where </a:t>
            </a:r>
            <a:r>
              <a:rPr lang="en-US" altLang="en-US" i="1">
                <a:latin typeface="Arial" charset="0"/>
                <a:ea typeface="Arial" charset="0"/>
                <a:cs typeface="Arial" charset="0"/>
              </a:rPr>
              <a:t>n</a:t>
            </a:r>
            <a:r>
              <a:rPr lang="en-US" altLang="en-US">
                <a:latin typeface="Arial" charset="0"/>
                <a:ea typeface="Arial" charset="0"/>
                <a:cs typeface="Arial" charset="0"/>
              </a:rPr>
              <a:t> is large, </a:t>
            </a:r>
            <a:r>
              <a:rPr lang="en-US" altLang="en-US" i="1">
                <a:latin typeface="Arial" charset="0"/>
                <a:ea typeface="Arial" charset="0"/>
                <a:cs typeface="Arial" charset="0"/>
              </a:rPr>
              <a:t>p</a:t>
            </a:r>
            <a:r>
              <a:rPr lang="en-US" altLang="en-US">
                <a:latin typeface="Arial" charset="0"/>
                <a:ea typeface="Arial" charset="0"/>
                <a:cs typeface="Arial" charset="0"/>
              </a:rPr>
              <a:t> is small, and </a:t>
            </a:r>
            <a:r>
              <a:rPr lang="en-US" altLang="en-US" i="1">
                <a:latin typeface="Arial" charset="0"/>
                <a:ea typeface="Arial" charset="0"/>
                <a:cs typeface="Arial" charset="0"/>
                <a:sym typeface="Symbol" charset="2"/>
              </a:rPr>
              <a:t></a:t>
            </a:r>
            <a:r>
              <a:rPr lang="en-US" altLang="en-US">
                <a:latin typeface="Arial" charset="0"/>
                <a:ea typeface="Arial" charset="0"/>
                <a:cs typeface="Arial" charset="0"/>
                <a:sym typeface="Symbol" charset="2"/>
              </a:rPr>
              <a:t> = </a:t>
            </a:r>
            <a:r>
              <a:rPr lang="en-US" altLang="en-US" i="1">
                <a:latin typeface="Arial" charset="0"/>
                <a:ea typeface="Arial" charset="0"/>
                <a:cs typeface="Arial" charset="0"/>
              </a:rPr>
              <a:t>np</a:t>
            </a:r>
            <a:r>
              <a:rPr lang="en-US" altLang="en-US">
                <a:latin typeface="Arial" charset="0"/>
                <a:ea typeface="Arial" charset="0"/>
                <a:cs typeface="Arial" charset="0"/>
              </a:rPr>
              <a:t> is “moderate”</a:t>
            </a:r>
          </a:p>
          <a:p>
            <a:r>
              <a:rPr lang="en-US" altLang="en-US">
                <a:latin typeface="Arial" charset="0"/>
                <a:ea typeface="Arial" charset="0"/>
                <a:cs typeface="Arial" charset="0"/>
              </a:rPr>
              <a:t>Different interpretations of "moderate" </a:t>
            </a:r>
          </a:p>
          <a:p>
            <a:pPr lvl="1">
              <a:buFont typeface="Wingdings" charset="2"/>
              <a:buChar char="§"/>
            </a:pPr>
            <a:r>
              <a:rPr lang="en-US" altLang="en-US" i="1">
                <a:latin typeface="Arial" charset="0"/>
                <a:ea typeface="Arial" charset="0"/>
                <a:cs typeface="Arial" charset="0"/>
              </a:rPr>
              <a:t>n</a:t>
            </a:r>
            <a:r>
              <a:rPr lang="en-US" altLang="en-US">
                <a:latin typeface="Arial" charset="0"/>
                <a:ea typeface="Arial" charset="0"/>
                <a:cs typeface="Arial" charset="0"/>
              </a:rPr>
              <a:t> &gt; 20 and </a:t>
            </a:r>
            <a:r>
              <a:rPr lang="en-US" altLang="en-US" i="1">
                <a:latin typeface="Arial" charset="0"/>
                <a:ea typeface="Arial" charset="0"/>
                <a:cs typeface="Arial" charset="0"/>
              </a:rPr>
              <a:t>p</a:t>
            </a:r>
            <a:r>
              <a:rPr lang="en-US" altLang="en-US">
                <a:latin typeface="Arial" charset="0"/>
                <a:ea typeface="Arial" charset="0"/>
                <a:cs typeface="Arial" charset="0"/>
              </a:rPr>
              <a:t> &lt; 0.05</a:t>
            </a:r>
          </a:p>
          <a:p>
            <a:pPr lvl="1">
              <a:buFont typeface="Wingdings" charset="2"/>
              <a:buChar char="§"/>
            </a:pPr>
            <a:r>
              <a:rPr lang="en-US" altLang="en-US" i="1">
                <a:latin typeface="Arial" charset="0"/>
                <a:ea typeface="Arial" charset="0"/>
                <a:cs typeface="Arial" charset="0"/>
              </a:rPr>
              <a:t>n</a:t>
            </a:r>
            <a:r>
              <a:rPr lang="en-US" altLang="en-US">
                <a:latin typeface="Arial" charset="0"/>
                <a:ea typeface="Arial" charset="0"/>
                <a:cs typeface="Arial" charset="0"/>
              </a:rPr>
              <a:t> &gt; 100 and </a:t>
            </a:r>
            <a:r>
              <a:rPr lang="en-US" altLang="en-US" i="1">
                <a:latin typeface="Arial" charset="0"/>
                <a:ea typeface="Arial" charset="0"/>
                <a:cs typeface="Arial" charset="0"/>
              </a:rPr>
              <a:t>p</a:t>
            </a:r>
            <a:r>
              <a:rPr lang="en-US" altLang="en-US">
                <a:latin typeface="Arial" charset="0"/>
                <a:ea typeface="Arial" charset="0"/>
                <a:cs typeface="Arial" charset="0"/>
              </a:rPr>
              <a:t> &lt; 0.1</a:t>
            </a:r>
          </a:p>
          <a:p>
            <a:endParaRPr lang="en-US" altLang="en-US">
              <a:latin typeface="Arial" charset="0"/>
              <a:ea typeface="Arial" charset="0"/>
              <a:cs typeface="Arial" charset="0"/>
            </a:endParaRPr>
          </a:p>
          <a:p>
            <a:r>
              <a:rPr lang="en-US" altLang="en-US">
                <a:latin typeface="Arial" charset="0"/>
                <a:ea typeface="Arial" charset="0"/>
                <a:cs typeface="Arial" charset="0"/>
              </a:rPr>
              <a:t>Really, Poisson is Binomial as</a:t>
            </a:r>
          </a:p>
          <a:p>
            <a:pPr>
              <a:buFontTx/>
              <a:buNone/>
            </a:pPr>
            <a:r>
              <a:rPr lang="en-US" altLang="en-US">
                <a:latin typeface="Arial" charset="0"/>
                <a:ea typeface="Arial" charset="0"/>
                <a:cs typeface="Arial" charset="0"/>
              </a:rPr>
              <a:t>			</a:t>
            </a:r>
            <a:r>
              <a:rPr lang="en-US" altLang="en-US" i="1">
                <a:latin typeface="Arial" charset="0"/>
                <a:ea typeface="Arial" charset="0"/>
                <a:cs typeface="Arial" charset="0"/>
              </a:rPr>
              <a:t>n</a:t>
            </a:r>
            <a:r>
              <a:rPr lang="en-US" altLang="en-US">
                <a:latin typeface="Arial" charset="0"/>
                <a:ea typeface="Arial" charset="0"/>
                <a:cs typeface="Arial" charset="0"/>
              </a:rPr>
              <a:t> </a:t>
            </a:r>
            <a:r>
              <a:rPr lang="en-US" altLang="en-US">
                <a:latin typeface="Arial" charset="0"/>
                <a:ea typeface="Arial" charset="0"/>
                <a:cs typeface="Arial" charset="0"/>
                <a:sym typeface="Wingdings" charset="2"/>
              </a:rPr>
              <a:t> </a:t>
            </a:r>
            <a:r>
              <a:rPr lang="en-US" altLang="en-US">
                <a:latin typeface="Arial" charset="0"/>
                <a:ea typeface="Arial" charset="0"/>
                <a:cs typeface="Arial" charset="0"/>
                <a:sym typeface="Symbol" charset="2"/>
              </a:rPr>
              <a:t> and </a:t>
            </a:r>
            <a:r>
              <a:rPr lang="en-US" altLang="en-US" i="1">
                <a:latin typeface="Arial" charset="0"/>
                <a:ea typeface="Arial" charset="0"/>
                <a:cs typeface="Arial" charset="0"/>
                <a:sym typeface="Symbol" charset="2"/>
              </a:rPr>
              <a:t>p</a:t>
            </a:r>
            <a:r>
              <a:rPr lang="en-US" altLang="en-US">
                <a:latin typeface="Arial" charset="0"/>
                <a:ea typeface="Arial" charset="0"/>
                <a:cs typeface="Arial" charset="0"/>
                <a:sym typeface="Symbol" charset="2"/>
              </a:rPr>
              <a:t> </a:t>
            </a:r>
            <a:r>
              <a:rPr lang="en-US" altLang="en-US">
                <a:latin typeface="Arial" charset="0"/>
                <a:ea typeface="Arial" charset="0"/>
                <a:cs typeface="Arial" charset="0"/>
                <a:sym typeface="Wingdings" charset="2"/>
              </a:rPr>
              <a:t> 0, where </a:t>
            </a:r>
            <a:r>
              <a:rPr lang="en-US" altLang="en-US" i="1">
                <a:latin typeface="Arial" charset="0"/>
                <a:ea typeface="Arial" charset="0"/>
                <a:cs typeface="Arial" charset="0"/>
                <a:sym typeface="Wingdings" charset="2"/>
              </a:rPr>
              <a:t>np</a:t>
            </a:r>
            <a:r>
              <a:rPr lang="en-US" altLang="en-US">
                <a:latin typeface="Arial" charset="0"/>
                <a:ea typeface="Arial" charset="0"/>
                <a:cs typeface="Arial" charset="0"/>
                <a:sym typeface="Wingdings" charset="2"/>
              </a:rPr>
              <a:t> = </a:t>
            </a:r>
            <a:r>
              <a:rPr lang="en-US" altLang="en-US" i="1">
                <a:latin typeface="Arial" charset="0"/>
                <a:ea typeface="Arial" charset="0"/>
                <a:cs typeface="Arial" charset="0"/>
                <a:sym typeface="Symbol" charset="2"/>
              </a:rPr>
              <a:t></a:t>
            </a:r>
            <a:endParaRPr lang="en-US" altLang="en-US" i="1">
              <a:latin typeface="Arial" charset="0"/>
              <a:ea typeface="Arial" charset="0"/>
              <a:cs typeface="Arial" charset="0"/>
            </a:endParaRPr>
          </a:p>
          <a:p>
            <a:endParaRPr lang="en-US" altLang="en-US">
              <a:latin typeface="Arial" charset="0"/>
              <a:ea typeface="Arial" charset="0"/>
              <a:cs typeface="Arial" charset="0"/>
            </a:endParaRPr>
          </a:p>
        </p:txBody>
      </p:sp>
      <p:sp>
        <p:nvSpPr>
          <p:cNvPr id="2" name="Title 1"/>
          <p:cNvSpPr>
            <a:spLocks noGrp="1"/>
          </p:cNvSpPr>
          <p:nvPr>
            <p:ph type="title"/>
          </p:nvPr>
        </p:nvSpPr>
        <p:spPr/>
        <p:txBody>
          <a:bodyPr/>
          <a:lstStyle/>
          <a:p>
            <a:endParaRPr lang="en-US"/>
          </a:p>
        </p:txBody>
      </p:sp>
      <p:sp>
        <p:nvSpPr>
          <p:cNvPr id="5"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Poisson is </a:t>
            </a:r>
            <a:r>
              <a:rPr lang="en-US" altLang="zh-CN" sz="4000" b="1" smtClean="0">
                <a:solidFill>
                  <a:srgbClr val="010000"/>
                </a:solidFill>
                <a:latin typeface="Century Gothic" charset="0"/>
              </a:rPr>
              <a:t>Binomial in the Limit</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10"/>
          <p:cNvGraphicFramePr>
            <a:graphicFrameLocks/>
          </p:cNvGraphicFramePr>
          <p:nvPr>
            <p:extLst>
              <p:ext uri="{D42A27DB-BD31-4B8C-83A1-F6EECF244321}">
                <p14:modId xmlns:p14="http://schemas.microsoft.com/office/powerpoint/2010/main" val="1268065569"/>
              </p:ext>
            </p:extLst>
          </p:nvPr>
        </p:nvGraphicFramePr>
        <p:xfrm>
          <a:off x="1041400" y="1270000"/>
          <a:ext cx="6985000" cy="5232400"/>
        </p:xfrm>
        <a:graphic>
          <a:graphicData uri="http://schemas.openxmlformats.org/drawingml/2006/chart">
            <c:chart xmlns:c="http://schemas.openxmlformats.org/drawingml/2006/chart" xmlns:r="http://schemas.openxmlformats.org/officeDocument/2006/relationships" r:id="rId2"/>
          </a:graphicData>
        </a:graphic>
      </p:graphicFrame>
      <p:sp>
        <p:nvSpPr>
          <p:cNvPr id="12291" name="TextBox 6"/>
          <p:cNvSpPr txBox="1">
            <a:spLocks noChangeArrowheads="1"/>
          </p:cNvSpPr>
          <p:nvPr/>
        </p:nvSpPr>
        <p:spPr bwMode="auto">
          <a:xfrm rot="16200000">
            <a:off x="152400" y="3505200"/>
            <a:ext cx="137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Char char="•"/>
              <a:defRPr kumimoji="1" sz="2800">
                <a:solidFill>
                  <a:schemeClr val="bg2"/>
                </a:solidFill>
                <a:latin typeface="Times New Roman" charset="0"/>
              </a:defRPr>
            </a:lvl1pPr>
            <a:lvl2pPr marL="742950" indent="-285750">
              <a:spcBef>
                <a:spcPct val="20000"/>
              </a:spcBef>
              <a:buClr>
                <a:schemeClr val="bg2"/>
              </a:buClr>
              <a:buSzPct val="75000"/>
              <a:buFont typeface="Wingdings" charset="2"/>
              <a:buChar char="Ø"/>
              <a:defRPr kumimoji="1" sz="2400">
                <a:solidFill>
                  <a:schemeClr val="bg2"/>
                </a:solidFill>
                <a:latin typeface="Times New Roman" charset="0"/>
              </a:defRPr>
            </a:lvl2pPr>
            <a:lvl3pPr marL="1143000" indent="-228600">
              <a:spcBef>
                <a:spcPct val="20000"/>
              </a:spcBef>
              <a:buClr>
                <a:schemeClr val="hlink"/>
              </a:buClr>
              <a:buSzPct val="65000"/>
              <a:buFont typeface="Monotype Sorts" charset="2"/>
              <a:buChar char="F"/>
              <a:defRPr kumimoji="1" sz="2000">
                <a:solidFill>
                  <a:schemeClr val="bg2"/>
                </a:solidFill>
                <a:latin typeface="Times New Roman" charset="0"/>
              </a:defRPr>
            </a:lvl3pPr>
            <a:lvl4pPr marL="1600200" indent="-228600">
              <a:spcBef>
                <a:spcPct val="20000"/>
              </a:spcBef>
              <a:buClr>
                <a:schemeClr val="tx2"/>
              </a:buClr>
              <a:buSzPct val="100000"/>
              <a:buChar char="•"/>
              <a:defRPr kumimoji="1" sz="2000">
                <a:solidFill>
                  <a:schemeClr val="bg2"/>
                </a:solidFill>
                <a:latin typeface="Times New Roman" charset="0"/>
              </a:defRPr>
            </a:lvl4pPr>
            <a:lvl5pPr marL="2057400" indent="-228600">
              <a:spcBef>
                <a:spcPct val="20000"/>
              </a:spcBef>
              <a:buClr>
                <a:schemeClr val="hlink"/>
              </a:buClr>
              <a:buSzPct val="100000"/>
              <a:buChar char="–"/>
              <a:defRPr kumimoji="1" sz="2000">
                <a:solidFill>
                  <a:schemeClr val="bg2"/>
                </a:solidFill>
                <a:latin typeface="Times New Roman" charset="0"/>
              </a:defRPr>
            </a:lvl5pPr>
            <a:lvl6pPr marL="25146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6pPr>
            <a:lvl7pPr marL="29718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7pPr>
            <a:lvl8pPr marL="34290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8pPr>
            <a:lvl9pPr marL="38862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9pPr>
          </a:lstStyle>
          <a:p>
            <a:pPr>
              <a:spcBef>
                <a:spcPct val="0"/>
              </a:spcBef>
              <a:buClrTx/>
              <a:buSzTx/>
              <a:buFontTx/>
              <a:buNone/>
            </a:pPr>
            <a:r>
              <a:rPr kumimoji="0" lang="en-US" altLang="en-US" sz="2000" b="1">
                <a:latin typeface="Arial" charset="0"/>
                <a:ea typeface="Arial" charset="0"/>
                <a:cs typeface="Arial" charset="0"/>
              </a:rPr>
              <a:t>P(X = </a:t>
            </a:r>
            <a:r>
              <a:rPr kumimoji="0" lang="en-US" altLang="en-US" sz="2000" b="1" i="1">
                <a:latin typeface="Arial" charset="0"/>
                <a:ea typeface="Arial" charset="0"/>
                <a:cs typeface="Arial" charset="0"/>
              </a:rPr>
              <a:t>k</a:t>
            </a:r>
            <a:r>
              <a:rPr kumimoji="0" lang="en-US" altLang="en-US" sz="2000" b="1">
                <a:latin typeface="Arial" charset="0"/>
                <a:ea typeface="Arial" charset="0"/>
                <a:cs typeface="Arial" charset="0"/>
              </a:rPr>
              <a:t>)</a:t>
            </a:r>
          </a:p>
        </p:txBody>
      </p:sp>
      <p:sp>
        <p:nvSpPr>
          <p:cNvPr id="12292" name="TextBox 7"/>
          <p:cNvSpPr txBox="1">
            <a:spLocks noChangeArrowheads="1"/>
          </p:cNvSpPr>
          <p:nvPr/>
        </p:nvSpPr>
        <p:spPr bwMode="auto">
          <a:xfrm>
            <a:off x="4876800" y="6153150"/>
            <a:ext cx="990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Char char="•"/>
              <a:defRPr kumimoji="1" sz="2800">
                <a:solidFill>
                  <a:schemeClr val="bg2"/>
                </a:solidFill>
                <a:latin typeface="Times New Roman" charset="0"/>
              </a:defRPr>
            </a:lvl1pPr>
            <a:lvl2pPr marL="742950" indent="-285750">
              <a:spcBef>
                <a:spcPct val="20000"/>
              </a:spcBef>
              <a:buClr>
                <a:schemeClr val="bg2"/>
              </a:buClr>
              <a:buSzPct val="75000"/>
              <a:buFont typeface="Wingdings" charset="2"/>
              <a:buChar char="Ø"/>
              <a:defRPr kumimoji="1" sz="2400">
                <a:solidFill>
                  <a:schemeClr val="bg2"/>
                </a:solidFill>
                <a:latin typeface="Times New Roman" charset="0"/>
              </a:defRPr>
            </a:lvl2pPr>
            <a:lvl3pPr marL="1143000" indent="-228600">
              <a:spcBef>
                <a:spcPct val="20000"/>
              </a:spcBef>
              <a:buClr>
                <a:schemeClr val="hlink"/>
              </a:buClr>
              <a:buSzPct val="65000"/>
              <a:buFont typeface="Monotype Sorts" charset="2"/>
              <a:buChar char="F"/>
              <a:defRPr kumimoji="1" sz="2000">
                <a:solidFill>
                  <a:schemeClr val="bg2"/>
                </a:solidFill>
                <a:latin typeface="Times New Roman" charset="0"/>
              </a:defRPr>
            </a:lvl3pPr>
            <a:lvl4pPr marL="1600200" indent="-228600">
              <a:spcBef>
                <a:spcPct val="20000"/>
              </a:spcBef>
              <a:buClr>
                <a:schemeClr val="tx2"/>
              </a:buClr>
              <a:buSzPct val="100000"/>
              <a:buChar char="•"/>
              <a:defRPr kumimoji="1" sz="2000">
                <a:solidFill>
                  <a:schemeClr val="bg2"/>
                </a:solidFill>
                <a:latin typeface="Times New Roman" charset="0"/>
              </a:defRPr>
            </a:lvl4pPr>
            <a:lvl5pPr marL="2057400" indent="-228600">
              <a:spcBef>
                <a:spcPct val="20000"/>
              </a:spcBef>
              <a:buClr>
                <a:schemeClr val="hlink"/>
              </a:buClr>
              <a:buSzPct val="100000"/>
              <a:buChar char="–"/>
              <a:defRPr kumimoji="1" sz="2000">
                <a:solidFill>
                  <a:schemeClr val="bg2"/>
                </a:solidFill>
                <a:latin typeface="Times New Roman" charset="0"/>
              </a:defRPr>
            </a:lvl5pPr>
            <a:lvl6pPr marL="25146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6pPr>
            <a:lvl7pPr marL="29718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7pPr>
            <a:lvl8pPr marL="34290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8pPr>
            <a:lvl9pPr marL="3886200" indent="-228600" eaLnBrk="0" fontAlgn="base" hangingPunct="0">
              <a:spcBef>
                <a:spcPct val="20000"/>
              </a:spcBef>
              <a:spcAft>
                <a:spcPct val="0"/>
              </a:spcAft>
              <a:buClr>
                <a:schemeClr val="hlink"/>
              </a:buClr>
              <a:buSzPct val="100000"/>
              <a:buChar char="–"/>
              <a:defRPr kumimoji="1" sz="2000">
                <a:solidFill>
                  <a:schemeClr val="bg2"/>
                </a:solidFill>
                <a:latin typeface="Times New Roman" charset="0"/>
              </a:defRPr>
            </a:lvl9pPr>
          </a:lstStyle>
          <a:p>
            <a:pPr>
              <a:spcBef>
                <a:spcPct val="0"/>
              </a:spcBef>
              <a:buClrTx/>
              <a:buSzTx/>
              <a:buFontTx/>
              <a:buNone/>
            </a:pPr>
            <a:r>
              <a:rPr kumimoji="0" lang="en-US" altLang="en-US" sz="2000" b="1" i="1">
                <a:latin typeface="Arial" charset="0"/>
                <a:ea typeface="Arial" charset="0"/>
                <a:cs typeface="Arial" charset="0"/>
              </a:rPr>
              <a:t>k</a:t>
            </a:r>
          </a:p>
        </p:txBody>
      </p:sp>
      <p:cxnSp>
        <p:nvCxnSpPr>
          <p:cNvPr id="12294" name="Straight Connector 12"/>
          <p:cNvCxnSpPr>
            <a:cxnSpLocks noChangeShapeType="1"/>
          </p:cNvCxnSpPr>
          <p:nvPr/>
        </p:nvCxnSpPr>
        <p:spPr bwMode="auto">
          <a:xfrm>
            <a:off x="8077200" y="6019800"/>
            <a:ext cx="381000" cy="1588"/>
          </a:xfrm>
          <a:prstGeom prst="line">
            <a:avLst/>
          </a:prstGeom>
          <a:noFill/>
          <a:ln w="76200" cap="rnd">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cxnSp>
      <p:sp>
        <p:nvSpPr>
          <p:cNvPr id="7"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Bin(10,0.3) vs Bin(100,0.03) vs Poi(3)</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Content Placeholder 2"/>
          <p:cNvSpPr>
            <a:spLocks noGrp="1"/>
          </p:cNvSpPr>
          <p:nvPr>
            <p:ph idx="1"/>
          </p:nvPr>
        </p:nvSpPr>
        <p:spPr>
          <a:xfrm>
            <a:off x="533400" y="1371600"/>
            <a:ext cx="8382000" cy="5181600"/>
          </a:xfrm>
        </p:spPr>
        <p:txBody>
          <a:bodyPr/>
          <a:lstStyle/>
          <a:p>
            <a:pPr>
              <a:defRPr/>
            </a:pPr>
            <a:r>
              <a:rPr lang="en-US" dirty="0" smtClean="0">
                <a:latin typeface="Arial" pitchFamily="34" charset="0"/>
                <a:cs typeface="Arial" pitchFamily="34" charset="0"/>
              </a:rPr>
              <a:t>Recall: Y ~ Bin(</a:t>
            </a:r>
            <a:r>
              <a:rPr lang="en-US" i="1" dirty="0" smtClean="0">
                <a:latin typeface="Arial" pitchFamily="34" charset="0"/>
                <a:cs typeface="Arial" pitchFamily="34" charset="0"/>
              </a:rPr>
              <a:t>n</a:t>
            </a:r>
            <a:r>
              <a:rPr lang="en-US" dirty="0" smtClean="0">
                <a:latin typeface="Arial" pitchFamily="34" charset="0"/>
                <a:cs typeface="Arial" pitchFamily="34" charset="0"/>
              </a:rPr>
              <a:t>, </a:t>
            </a:r>
            <a:r>
              <a:rPr lang="en-US" i="1" dirty="0" smtClean="0">
                <a:latin typeface="Arial" pitchFamily="34" charset="0"/>
                <a:cs typeface="Arial" pitchFamily="34" charset="0"/>
              </a:rPr>
              <a:t>p</a:t>
            </a:r>
            <a:r>
              <a:rPr lang="en-US" dirty="0" smtClean="0">
                <a:latin typeface="Arial" pitchFamily="34" charset="0"/>
                <a:cs typeface="Arial" pitchFamily="34" charset="0"/>
              </a:rPr>
              <a:t>)</a:t>
            </a:r>
          </a:p>
          <a:p>
            <a:pPr lvl="1">
              <a:defRPr/>
            </a:pPr>
            <a:r>
              <a:rPr lang="en-US" dirty="0" smtClean="0">
                <a:latin typeface="Arial" pitchFamily="34" charset="0"/>
                <a:cs typeface="Arial" pitchFamily="34" charset="0"/>
              </a:rPr>
              <a:t>E[Y] = </a:t>
            </a:r>
            <a:r>
              <a:rPr lang="en-US" i="1" dirty="0" err="1" smtClean="0">
                <a:latin typeface="Arial" pitchFamily="34" charset="0"/>
                <a:cs typeface="Arial" pitchFamily="34" charset="0"/>
              </a:rPr>
              <a:t>np</a:t>
            </a:r>
            <a:endParaRPr lang="en-US" i="1" dirty="0" smtClean="0">
              <a:latin typeface="Arial" pitchFamily="34" charset="0"/>
              <a:cs typeface="Arial" pitchFamily="34" charset="0"/>
            </a:endParaRPr>
          </a:p>
          <a:p>
            <a:pPr lvl="1">
              <a:defRPr/>
            </a:pPr>
            <a:r>
              <a:rPr lang="en-US" dirty="0" err="1" smtClean="0">
                <a:latin typeface="Arial" pitchFamily="34" charset="0"/>
                <a:cs typeface="Arial" pitchFamily="34" charset="0"/>
              </a:rPr>
              <a:t>Var</a:t>
            </a:r>
            <a:r>
              <a:rPr lang="en-US" dirty="0" smtClean="0">
                <a:latin typeface="Arial" pitchFamily="34" charset="0"/>
                <a:cs typeface="Arial" pitchFamily="34" charset="0"/>
              </a:rPr>
              <a:t>(Y) = </a:t>
            </a:r>
            <a:r>
              <a:rPr lang="en-US" i="1" dirty="0" err="1" smtClean="0">
                <a:latin typeface="Arial" pitchFamily="34" charset="0"/>
                <a:cs typeface="Arial" pitchFamily="34" charset="0"/>
              </a:rPr>
              <a:t>np</a:t>
            </a:r>
            <a:r>
              <a:rPr lang="en-US" dirty="0" smtClean="0">
                <a:latin typeface="Arial" pitchFamily="34" charset="0"/>
                <a:cs typeface="Arial" pitchFamily="34" charset="0"/>
              </a:rPr>
              <a:t>(1 – </a:t>
            </a:r>
            <a:r>
              <a:rPr lang="en-US" i="1" dirty="0" smtClean="0">
                <a:latin typeface="Arial" pitchFamily="34" charset="0"/>
                <a:cs typeface="Arial" pitchFamily="34" charset="0"/>
              </a:rPr>
              <a:t>p</a:t>
            </a:r>
            <a:r>
              <a:rPr lang="en-US" dirty="0" smtClean="0">
                <a:latin typeface="Arial" pitchFamily="34" charset="0"/>
                <a:cs typeface="Arial" pitchFamily="34" charset="0"/>
              </a:rPr>
              <a:t>)</a:t>
            </a:r>
          </a:p>
          <a:p>
            <a:pPr lvl="1">
              <a:buFont typeface="Wingdings" pitchFamily="2" charset="2"/>
              <a:buNone/>
              <a:defRPr/>
            </a:pPr>
            <a:endParaRPr lang="en-US" dirty="0" smtClean="0">
              <a:latin typeface="Arial" pitchFamily="34" charset="0"/>
              <a:cs typeface="Arial" pitchFamily="34" charset="0"/>
            </a:endParaRPr>
          </a:p>
          <a:p>
            <a:pPr>
              <a:defRPr/>
            </a:pPr>
            <a:r>
              <a:rPr lang="en-US" dirty="0" smtClean="0">
                <a:latin typeface="Arial" pitchFamily="34" charset="0"/>
                <a:cs typeface="Arial" pitchFamily="34" charset="0"/>
              </a:rPr>
              <a:t>X ~ Poi(</a:t>
            </a:r>
            <a:r>
              <a:rPr lang="en-US" dirty="0" smtClean="0">
                <a:latin typeface="Symbol" pitchFamily="18" charset="2"/>
                <a:cs typeface="Arial" pitchFamily="34" charset="0"/>
              </a:rPr>
              <a:t>l</a:t>
            </a:r>
            <a:r>
              <a:rPr lang="en-US" dirty="0" smtClean="0">
                <a:latin typeface="Arial" pitchFamily="34" charset="0"/>
                <a:cs typeface="Arial" pitchFamily="34" charset="0"/>
              </a:rPr>
              <a:t>)	where </a:t>
            </a:r>
            <a:r>
              <a:rPr lang="en-US" dirty="0" smtClean="0">
                <a:latin typeface="Symbol" pitchFamily="18" charset="2"/>
                <a:cs typeface="Arial" pitchFamily="34" charset="0"/>
              </a:rPr>
              <a:t>l</a:t>
            </a:r>
            <a:r>
              <a:rPr lang="en-US" dirty="0" smtClean="0">
                <a:latin typeface="Arial" pitchFamily="34" charset="0"/>
                <a:cs typeface="Arial" pitchFamily="34" charset="0"/>
              </a:rPr>
              <a:t> = </a:t>
            </a:r>
            <a:r>
              <a:rPr lang="en-US" i="1" dirty="0" err="1" smtClean="0">
                <a:latin typeface="Arial" pitchFamily="34" charset="0"/>
                <a:cs typeface="Arial" pitchFamily="34" charset="0"/>
              </a:rPr>
              <a:t>np</a:t>
            </a:r>
            <a:r>
              <a:rPr lang="en-US" dirty="0" smtClean="0">
                <a:latin typeface="Arial" pitchFamily="34" charset="0"/>
                <a:cs typeface="Arial" pitchFamily="34" charset="0"/>
              </a:rPr>
              <a:t>   (</a:t>
            </a:r>
            <a:r>
              <a:rPr lang="en-US" i="1" dirty="0" smtClean="0">
                <a:latin typeface="Arial" pitchFamily="34" charset="0"/>
                <a:cs typeface="Arial" pitchFamily="34" charset="0"/>
              </a:rPr>
              <a:t>n</a:t>
            </a:r>
            <a:r>
              <a:rPr lang="en-US" dirty="0" smtClean="0">
                <a:latin typeface="Arial" pitchFamily="34" charset="0"/>
                <a:cs typeface="Arial" pitchFamily="34" charset="0"/>
              </a:rPr>
              <a:t> </a:t>
            </a:r>
            <a:r>
              <a:rPr lang="en-US" dirty="0" smtClean="0">
                <a:latin typeface="Arial" pitchFamily="34" charset="0"/>
                <a:cs typeface="Arial" pitchFamily="34" charset="0"/>
                <a:sym typeface="Wingdings" pitchFamily="2" charset="2"/>
              </a:rPr>
              <a:t> </a:t>
            </a:r>
            <a:r>
              <a:rPr lang="en-US" dirty="0" smtClean="0">
                <a:latin typeface="Arial" pitchFamily="34" charset="0"/>
                <a:cs typeface="Arial" pitchFamily="34" charset="0"/>
                <a:sym typeface="Symbol" pitchFamily="18" charset="2"/>
              </a:rPr>
              <a:t> and </a:t>
            </a:r>
            <a:r>
              <a:rPr lang="en-US" i="1" dirty="0" smtClean="0">
                <a:latin typeface="Arial" pitchFamily="34" charset="0"/>
                <a:cs typeface="Arial" pitchFamily="34" charset="0"/>
                <a:sym typeface="Symbol" pitchFamily="18" charset="2"/>
              </a:rPr>
              <a:t>p</a:t>
            </a:r>
            <a:r>
              <a:rPr lang="en-US" dirty="0" smtClean="0">
                <a:latin typeface="Arial" pitchFamily="34" charset="0"/>
                <a:cs typeface="Arial" pitchFamily="34" charset="0"/>
                <a:sym typeface="Symbol" pitchFamily="18" charset="2"/>
              </a:rPr>
              <a:t> </a:t>
            </a:r>
            <a:r>
              <a:rPr lang="en-US" dirty="0" smtClean="0">
                <a:latin typeface="Arial" pitchFamily="34" charset="0"/>
                <a:cs typeface="Arial" pitchFamily="34" charset="0"/>
                <a:sym typeface="Wingdings" pitchFamily="2" charset="2"/>
              </a:rPr>
              <a:t> 0</a:t>
            </a:r>
            <a:r>
              <a:rPr lang="en-US" dirty="0" smtClean="0">
                <a:latin typeface="Arial" pitchFamily="34" charset="0"/>
                <a:cs typeface="Arial" pitchFamily="34" charset="0"/>
                <a:sym typeface="Symbol" pitchFamily="18" charset="2"/>
              </a:rPr>
              <a:t>)</a:t>
            </a:r>
            <a:endParaRPr lang="en-US" dirty="0" smtClean="0">
              <a:latin typeface="Arial" pitchFamily="34" charset="0"/>
              <a:cs typeface="Arial" pitchFamily="34" charset="0"/>
            </a:endParaRPr>
          </a:p>
          <a:p>
            <a:pPr lvl="1">
              <a:defRPr/>
            </a:pPr>
            <a:r>
              <a:rPr lang="en-US" dirty="0" smtClean="0">
                <a:latin typeface="Arial" pitchFamily="34" charset="0"/>
                <a:cs typeface="Arial" pitchFamily="34" charset="0"/>
              </a:rPr>
              <a:t>E[X] = </a:t>
            </a:r>
            <a:r>
              <a:rPr lang="en-US" i="1" dirty="0" err="1" smtClean="0">
                <a:latin typeface="Arial" pitchFamily="34" charset="0"/>
                <a:cs typeface="Arial" pitchFamily="34" charset="0"/>
              </a:rPr>
              <a:t>np</a:t>
            </a:r>
            <a:r>
              <a:rPr lang="en-US" dirty="0" smtClean="0">
                <a:latin typeface="Arial" pitchFamily="34" charset="0"/>
                <a:cs typeface="Arial" pitchFamily="34" charset="0"/>
              </a:rPr>
              <a:t> = </a:t>
            </a:r>
            <a:r>
              <a:rPr lang="en-US" dirty="0" smtClean="0">
                <a:latin typeface="Symbol" pitchFamily="18" charset="2"/>
                <a:cs typeface="Arial" pitchFamily="34" charset="0"/>
              </a:rPr>
              <a:t>l</a:t>
            </a:r>
            <a:r>
              <a:rPr lang="en-US" dirty="0" smtClean="0">
                <a:latin typeface="Arial" pitchFamily="34" charset="0"/>
                <a:cs typeface="Arial" pitchFamily="34" charset="0"/>
              </a:rPr>
              <a:t> 		</a:t>
            </a:r>
            <a:endParaRPr lang="en-US" dirty="0" smtClean="0">
              <a:latin typeface="Arial" pitchFamily="34" charset="0"/>
              <a:cs typeface="Arial" pitchFamily="34" charset="0"/>
              <a:sym typeface="Symbol" pitchFamily="18" charset="2"/>
            </a:endParaRPr>
          </a:p>
          <a:p>
            <a:pPr lvl="1">
              <a:defRPr/>
            </a:pPr>
            <a:r>
              <a:rPr lang="en-US" dirty="0" err="1" smtClean="0">
                <a:latin typeface="Arial" pitchFamily="34" charset="0"/>
                <a:cs typeface="Arial" pitchFamily="34" charset="0"/>
                <a:sym typeface="Symbol" pitchFamily="18" charset="2"/>
              </a:rPr>
              <a:t>Var</a:t>
            </a:r>
            <a:r>
              <a:rPr lang="en-US" dirty="0" smtClean="0">
                <a:latin typeface="Arial" pitchFamily="34" charset="0"/>
                <a:cs typeface="Arial" pitchFamily="34" charset="0"/>
                <a:sym typeface="Symbol" pitchFamily="18" charset="2"/>
              </a:rPr>
              <a:t>(X) = </a:t>
            </a:r>
            <a:r>
              <a:rPr lang="en-US" i="1" dirty="0" err="1" smtClean="0">
                <a:latin typeface="Arial" pitchFamily="34" charset="0"/>
                <a:cs typeface="Arial" pitchFamily="34" charset="0"/>
                <a:sym typeface="Symbol" pitchFamily="18" charset="2"/>
              </a:rPr>
              <a:t>np</a:t>
            </a:r>
            <a:r>
              <a:rPr lang="en-US" dirty="0" smtClean="0">
                <a:latin typeface="Arial" pitchFamily="34" charset="0"/>
                <a:cs typeface="Arial" pitchFamily="34" charset="0"/>
                <a:sym typeface="Symbol" pitchFamily="18" charset="2"/>
              </a:rPr>
              <a:t>(1 – </a:t>
            </a:r>
            <a:r>
              <a:rPr lang="en-US" i="1" dirty="0" smtClean="0">
                <a:latin typeface="Arial" pitchFamily="34" charset="0"/>
                <a:cs typeface="Arial" pitchFamily="34" charset="0"/>
                <a:sym typeface="Symbol" pitchFamily="18" charset="2"/>
              </a:rPr>
              <a:t>p</a:t>
            </a:r>
            <a:r>
              <a:rPr lang="en-US" dirty="0" smtClean="0">
                <a:latin typeface="Arial" pitchFamily="34" charset="0"/>
                <a:cs typeface="Arial" pitchFamily="34" charset="0"/>
                <a:sym typeface="Symbol" pitchFamily="18" charset="2"/>
              </a:rPr>
              <a:t>) = </a:t>
            </a:r>
            <a:r>
              <a:rPr lang="en-US" dirty="0" smtClean="0">
                <a:latin typeface="Symbol" pitchFamily="18" charset="2"/>
                <a:cs typeface="Arial" pitchFamily="34" charset="0"/>
              </a:rPr>
              <a:t>l</a:t>
            </a:r>
            <a:r>
              <a:rPr lang="en-US" dirty="0" smtClean="0">
                <a:latin typeface="Arial" pitchFamily="34" charset="0"/>
                <a:cs typeface="Arial" pitchFamily="34" charset="0"/>
                <a:sym typeface="Symbol" pitchFamily="18" charset="2"/>
              </a:rPr>
              <a:t>(1 – 0) = </a:t>
            </a:r>
            <a:r>
              <a:rPr lang="en-US" dirty="0" smtClean="0">
                <a:latin typeface="Symbol" pitchFamily="18" charset="2"/>
                <a:cs typeface="Arial" pitchFamily="34" charset="0"/>
              </a:rPr>
              <a:t>l</a:t>
            </a:r>
          </a:p>
          <a:p>
            <a:pPr lvl="1">
              <a:defRPr/>
            </a:pPr>
            <a:r>
              <a:rPr lang="en-US" dirty="0" smtClean="0">
                <a:latin typeface="Arial" pitchFamily="34" charset="0"/>
                <a:cs typeface="Arial" pitchFamily="34" charset="0"/>
              </a:rPr>
              <a:t>Yes, expectation and variance of Poisson are same</a:t>
            </a:r>
          </a:p>
          <a:p>
            <a:pPr lvl="2">
              <a:defRPr/>
            </a:pPr>
            <a:r>
              <a:rPr lang="en-US" dirty="0" smtClean="0">
                <a:latin typeface="Arial" pitchFamily="34" charset="0"/>
                <a:cs typeface="Arial" pitchFamily="34" charset="0"/>
                <a:sym typeface="Symbol" pitchFamily="18" charset="2"/>
              </a:rPr>
              <a:t>It brings a tear to my eye…</a:t>
            </a:r>
          </a:p>
          <a:p>
            <a:pPr lvl="2">
              <a:buFont typeface="Courier New" pitchFamily="49" charset="0"/>
              <a:buNone/>
              <a:defRPr/>
            </a:pPr>
            <a:endParaRPr lang="en-US" sz="1050" dirty="0" smtClean="0">
              <a:latin typeface="Arial" pitchFamily="34" charset="0"/>
              <a:cs typeface="Arial" pitchFamily="34" charset="0"/>
              <a:sym typeface="Symbol" pitchFamily="18" charset="2"/>
            </a:endParaRPr>
          </a:p>
          <a:p>
            <a:pPr lvl="1">
              <a:buFont typeface="Wingdings" pitchFamily="2" charset="2"/>
              <a:buNone/>
              <a:defRPr/>
            </a:pPr>
            <a:endParaRPr lang="en-US" dirty="0" smtClean="0">
              <a:latin typeface="Arial" pitchFamily="34" charset="0"/>
              <a:cs typeface="Arial" pitchFamily="34" charset="0"/>
            </a:endParaRPr>
          </a:p>
        </p:txBody>
      </p:sp>
      <p:sp>
        <p:nvSpPr>
          <p:cNvPr id="4"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fontScale="92500"/>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Tender (Central) Moments with Poisson</a:t>
            </a:r>
            <a:endParaRPr lang="en-US" altLang="zh-CN" sz="4000" b="1" dirty="0">
              <a:solidFill>
                <a:srgbClr val="010000"/>
              </a:solidFill>
              <a:latin typeface="Century Gothic" charset="0"/>
            </a:endParaRPr>
          </a:p>
        </p:txBody>
      </p:sp>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1"/>
          <p:cNvPicPr>
            <a:picLocks noChangeAspect="1"/>
          </p:cNvPicPr>
          <p:nvPr/>
        </p:nvPicPr>
        <p:blipFill>
          <a:blip r:embed="rId2">
            <a:extLst>
              <a:ext uri="{28A0092B-C50C-407E-A947-70E740481C1C}">
                <a14:useLocalDpi xmlns:a14="http://schemas.microsoft.com/office/drawing/2010/main" val="0"/>
              </a:ext>
            </a:extLst>
          </a:blip>
          <a:srcRect l="23335" t="33333" r="22499" b="26666"/>
          <a:stretch>
            <a:fillRect/>
          </a:stretch>
        </p:blipFill>
        <p:spPr bwMode="auto">
          <a:xfrm>
            <a:off x="914400" y="1447800"/>
            <a:ext cx="729138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762000" y="5715000"/>
            <a:ext cx="7924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en-US" sz="2800">
                <a:solidFill>
                  <a:schemeClr val="bg2"/>
                </a:solidFill>
                <a:latin typeface="Arial" charset="0"/>
                <a:ea typeface="Arial" charset="0"/>
                <a:cs typeface="Arial" charset="0"/>
              </a:rPr>
              <a:t>No, it’s not mine… </a:t>
            </a:r>
          </a:p>
          <a:p>
            <a:pPr algn="ctr"/>
            <a:r>
              <a:rPr lang="en-US" altLang="en-US" sz="2800">
                <a:solidFill>
                  <a:schemeClr val="bg2"/>
                </a:solidFill>
                <a:latin typeface="Arial" charset="0"/>
                <a:ea typeface="Arial" charset="0"/>
                <a:cs typeface="Arial" charset="0"/>
              </a:rPr>
              <a:t>but I kind of wish it was.</a:t>
            </a:r>
          </a:p>
        </p:txBody>
      </p:sp>
      <p:sp>
        <p:nvSpPr>
          <p:cNvPr id="2" name="Title 1"/>
          <p:cNvSpPr>
            <a:spLocks noGrp="1"/>
          </p:cNvSpPr>
          <p:nvPr>
            <p:ph type="title"/>
          </p:nvPr>
        </p:nvSpPr>
        <p:spPr/>
        <p:txBody>
          <a:bodyPr/>
          <a:lstStyle/>
          <a:p>
            <a:endParaRPr lang="en-US"/>
          </a:p>
        </p:txBody>
      </p:sp>
      <p:sp>
        <p:nvSpPr>
          <p:cNvPr id="6"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fontScale="92500"/>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A Real License Plate Seen at Stanford</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Content Placeholder 2"/>
          <p:cNvSpPr>
            <a:spLocks noGrp="1"/>
          </p:cNvSpPr>
          <p:nvPr>
            <p:ph idx="1"/>
          </p:nvPr>
        </p:nvSpPr>
        <p:spPr>
          <a:xfrm>
            <a:off x="533400" y="1371600"/>
            <a:ext cx="8382000" cy="5181600"/>
          </a:xfrm>
        </p:spPr>
        <p:txBody>
          <a:bodyPr/>
          <a:lstStyle/>
          <a:p>
            <a:pPr>
              <a:buFontTx/>
              <a:buNone/>
            </a:pPr>
            <a:endParaRPr lang="en-US" altLang="en-US">
              <a:latin typeface="Arial" charset="0"/>
              <a:ea typeface="Arial" charset="0"/>
              <a:cs typeface="Arial" charset="0"/>
            </a:endParaRPr>
          </a:p>
          <a:p>
            <a:endParaRPr lang="en-US" altLang="en-US">
              <a:latin typeface="Arial" charset="0"/>
              <a:ea typeface="Arial" charset="0"/>
              <a:cs typeface="Arial" charset="0"/>
            </a:endParaRPr>
          </a:p>
          <a:p>
            <a:endParaRPr lang="en-US" altLang="en-US">
              <a:latin typeface="Arial" charset="0"/>
              <a:ea typeface="Arial" charset="0"/>
              <a:cs typeface="Arial" charset="0"/>
            </a:endParaRPr>
          </a:p>
          <a:p>
            <a:pPr>
              <a:buFontTx/>
              <a:buNone/>
            </a:pPr>
            <a:endParaRPr lang="en-US" altLang="en-US" sz="1600">
              <a:latin typeface="Arial" charset="0"/>
              <a:ea typeface="Arial" charset="0"/>
              <a:cs typeface="Arial" charset="0"/>
            </a:endParaRPr>
          </a:p>
          <a:p>
            <a:r>
              <a:rPr lang="en-US" altLang="en-US">
                <a:latin typeface="Arial" charset="0"/>
                <a:ea typeface="Arial" charset="0"/>
                <a:cs typeface="Arial" charset="0"/>
              </a:rPr>
              <a:t>Bake a cake using </a:t>
            </a:r>
            <a:r>
              <a:rPr lang="en-US" altLang="en-US" i="1">
                <a:latin typeface="Arial" charset="0"/>
                <a:ea typeface="Arial" charset="0"/>
                <a:cs typeface="Arial" charset="0"/>
              </a:rPr>
              <a:t>many</a:t>
            </a:r>
            <a:r>
              <a:rPr lang="en-US" altLang="en-US">
                <a:latin typeface="Arial" charset="0"/>
                <a:ea typeface="Arial" charset="0"/>
                <a:cs typeface="Arial" charset="0"/>
              </a:rPr>
              <a:t> raisins and </a:t>
            </a:r>
            <a:r>
              <a:rPr lang="en-US" altLang="en-US" i="1">
                <a:latin typeface="Arial" charset="0"/>
                <a:ea typeface="Arial" charset="0"/>
                <a:cs typeface="Arial" charset="0"/>
              </a:rPr>
              <a:t>lots</a:t>
            </a:r>
            <a:r>
              <a:rPr lang="en-US" altLang="en-US">
                <a:latin typeface="Arial" charset="0"/>
                <a:ea typeface="Arial" charset="0"/>
                <a:cs typeface="Arial" charset="0"/>
              </a:rPr>
              <a:t> of batter</a:t>
            </a:r>
          </a:p>
          <a:p>
            <a:r>
              <a:rPr lang="en-US" altLang="en-US">
                <a:latin typeface="Arial" charset="0"/>
                <a:ea typeface="Arial" charset="0"/>
                <a:cs typeface="Arial" charset="0"/>
              </a:rPr>
              <a:t>Cake is enormous (in fact, infinitely so…)</a:t>
            </a:r>
          </a:p>
          <a:p>
            <a:pPr lvl="1">
              <a:buFont typeface="Wingdings" charset="2"/>
              <a:buChar char="§"/>
            </a:pPr>
            <a:r>
              <a:rPr lang="en-US" altLang="en-US">
                <a:latin typeface="Arial" charset="0"/>
                <a:ea typeface="Arial" charset="0"/>
                <a:cs typeface="Arial" charset="0"/>
              </a:rPr>
              <a:t>Cut slices of “moderate” size (w.r.t. # raisins/slice)</a:t>
            </a:r>
          </a:p>
          <a:p>
            <a:pPr lvl="1">
              <a:buFont typeface="Wingdings" charset="2"/>
              <a:buChar char="§"/>
            </a:pPr>
            <a:r>
              <a:rPr lang="en-US" altLang="en-US">
                <a:latin typeface="Arial" charset="0"/>
                <a:ea typeface="Arial" charset="0"/>
                <a:cs typeface="Arial" charset="0"/>
              </a:rPr>
              <a:t>Probability </a:t>
            </a:r>
            <a:r>
              <a:rPr lang="en-US" altLang="en-US" i="1">
                <a:latin typeface="Arial" charset="0"/>
                <a:ea typeface="Arial" charset="0"/>
                <a:cs typeface="Arial" charset="0"/>
              </a:rPr>
              <a:t>p</a:t>
            </a:r>
            <a:r>
              <a:rPr lang="en-US" altLang="en-US">
                <a:latin typeface="Arial" charset="0"/>
                <a:ea typeface="Arial" charset="0"/>
                <a:cs typeface="Arial" charset="0"/>
              </a:rPr>
              <a:t> that a particular raisin is in a certain slice is very small (</a:t>
            </a:r>
            <a:r>
              <a:rPr lang="en-US" altLang="en-US" i="1">
                <a:latin typeface="Arial" charset="0"/>
                <a:ea typeface="Arial" charset="0"/>
                <a:cs typeface="Arial" charset="0"/>
              </a:rPr>
              <a:t>p</a:t>
            </a:r>
            <a:r>
              <a:rPr lang="en-US" altLang="en-US">
                <a:latin typeface="Arial" charset="0"/>
                <a:ea typeface="Arial" charset="0"/>
                <a:cs typeface="Arial" charset="0"/>
              </a:rPr>
              <a:t> = 1/# cake slices)</a:t>
            </a:r>
          </a:p>
          <a:p>
            <a:r>
              <a:rPr lang="en-US" altLang="en-US">
                <a:latin typeface="Arial" charset="0"/>
                <a:ea typeface="Arial" charset="0"/>
                <a:cs typeface="Arial" charset="0"/>
              </a:rPr>
              <a:t>Let X = number of raisins in a certain cake slice</a:t>
            </a:r>
          </a:p>
          <a:p>
            <a:pPr lvl="1">
              <a:buFont typeface="Wingdings" charset="2"/>
              <a:buChar char="§"/>
            </a:pPr>
            <a:endParaRPr lang="en-US" altLang="en-US" sz="300">
              <a:latin typeface="Arial" charset="0"/>
              <a:ea typeface="Arial" charset="0"/>
              <a:cs typeface="Arial" charset="0"/>
            </a:endParaRPr>
          </a:p>
          <a:p>
            <a:r>
              <a:rPr lang="en-US" altLang="en-US">
                <a:latin typeface="Arial" charset="0"/>
                <a:ea typeface="Arial" charset="0"/>
                <a:cs typeface="Arial" charset="0"/>
              </a:rPr>
              <a:t>X ~ Poi(</a:t>
            </a:r>
            <a:r>
              <a:rPr lang="en-US" altLang="en-US" i="1">
                <a:latin typeface="Symbol" charset="2"/>
                <a:ea typeface="Arial" charset="0"/>
                <a:cs typeface="Arial" charset="0"/>
              </a:rPr>
              <a:t>l</a:t>
            </a:r>
            <a:r>
              <a:rPr lang="en-US" altLang="en-US">
                <a:latin typeface="Arial" charset="0"/>
                <a:ea typeface="Arial" charset="0"/>
                <a:cs typeface="Arial" charset="0"/>
              </a:rPr>
              <a:t>), where</a:t>
            </a:r>
          </a:p>
        </p:txBody>
      </p:sp>
      <p:pic>
        <p:nvPicPr>
          <p:cNvPr id="3077" name="Picture 7" descr="http://katieskitchen.files.wordpress.com/2008/08/rais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3925" y="1371600"/>
            <a:ext cx="26320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4" name="Object 5"/>
          <p:cNvGraphicFramePr>
            <a:graphicFrameLocks noChangeAspect="1"/>
          </p:cNvGraphicFramePr>
          <p:nvPr/>
        </p:nvGraphicFramePr>
        <p:xfrm>
          <a:off x="3851275" y="5867400"/>
          <a:ext cx="2625725" cy="914400"/>
        </p:xfrm>
        <a:graphic>
          <a:graphicData uri="http://schemas.openxmlformats.org/presentationml/2006/ole">
            <mc:AlternateContent xmlns:mc="http://schemas.openxmlformats.org/markup-compatibility/2006">
              <mc:Choice xmlns:v="urn:schemas-microsoft-com:vml" Requires="v">
                <p:oleObj spid="_x0000_s15370" name="Equation" r:id="rId4" imgW="1129810" imgH="393529" progId="Equation.3">
                  <p:embed/>
                </p:oleObj>
              </mc:Choice>
              <mc:Fallback>
                <p:oleObj name="Equation" r:id="rId4" imgW="1129810" imgH="393529"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5867400"/>
                        <a:ext cx="26257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smtClean="0">
                <a:solidFill>
                  <a:srgbClr val="010000"/>
                </a:solidFill>
                <a:latin typeface="Century Gothic" charset="0"/>
              </a:rPr>
              <a:t>It’s Really All About Raisin Cake</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6">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6">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6">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6">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7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2"/>
          <p:cNvSpPr>
            <a:spLocks noGrp="1"/>
          </p:cNvSpPr>
          <p:nvPr>
            <p:ph idx="1"/>
          </p:nvPr>
        </p:nvSpPr>
        <p:spPr>
          <a:xfrm>
            <a:off x="533400" y="1371600"/>
            <a:ext cx="8382000" cy="5181600"/>
          </a:xfrm>
        </p:spPr>
        <p:txBody>
          <a:bodyPr/>
          <a:lstStyle/>
          <a:p>
            <a:r>
              <a:rPr lang="en-US" altLang="en-US">
                <a:latin typeface="Arial" charset="0"/>
                <a:ea typeface="Arial" charset="0"/>
                <a:cs typeface="Arial" charset="0"/>
              </a:rPr>
              <a:t>Hash tables</a:t>
            </a:r>
          </a:p>
          <a:p>
            <a:pPr lvl="1">
              <a:buFont typeface="Wingdings" charset="2"/>
              <a:buChar char="§"/>
            </a:pPr>
            <a:r>
              <a:rPr lang="en-US" altLang="en-US">
                <a:latin typeface="Arial" charset="0"/>
                <a:ea typeface="Arial" charset="0"/>
                <a:cs typeface="Arial" charset="0"/>
              </a:rPr>
              <a:t>strings = raisins</a:t>
            </a:r>
          </a:p>
          <a:p>
            <a:pPr lvl="1">
              <a:buFont typeface="Wingdings" charset="2"/>
              <a:buChar char="§"/>
            </a:pPr>
            <a:r>
              <a:rPr lang="en-US" altLang="en-US">
                <a:latin typeface="Arial" charset="0"/>
                <a:ea typeface="Arial" charset="0"/>
                <a:cs typeface="Arial" charset="0"/>
              </a:rPr>
              <a:t>buckets = cake slices</a:t>
            </a:r>
          </a:p>
          <a:p>
            <a:r>
              <a:rPr lang="en-US" altLang="en-US">
                <a:latin typeface="Arial" charset="0"/>
                <a:ea typeface="Arial" charset="0"/>
                <a:cs typeface="Arial" charset="0"/>
              </a:rPr>
              <a:t>Server crashes in data center</a:t>
            </a:r>
          </a:p>
          <a:p>
            <a:pPr lvl="1">
              <a:buFont typeface="Wingdings" charset="2"/>
              <a:buChar char="§"/>
            </a:pPr>
            <a:r>
              <a:rPr lang="en-US" altLang="en-US">
                <a:latin typeface="Arial" charset="0"/>
                <a:ea typeface="Arial" charset="0"/>
                <a:cs typeface="Arial" charset="0"/>
              </a:rPr>
              <a:t>servers = raisins</a:t>
            </a:r>
          </a:p>
          <a:p>
            <a:pPr lvl="1">
              <a:buFont typeface="Wingdings" charset="2"/>
              <a:buChar char="§"/>
            </a:pPr>
            <a:r>
              <a:rPr lang="en-US" altLang="en-US">
                <a:latin typeface="Arial" charset="0"/>
                <a:ea typeface="Arial" charset="0"/>
                <a:cs typeface="Arial" charset="0"/>
              </a:rPr>
              <a:t>list of crashed machines = particular slice of cake</a:t>
            </a:r>
          </a:p>
          <a:p>
            <a:r>
              <a:rPr lang="en-US" altLang="en-US">
                <a:latin typeface="Arial" charset="0"/>
                <a:ea typeface="Arial" charset="0"/>
                <a:cs typeface="Arial" charset="0"/>
              </a:rPr>
              <a:t>Facebook login requests </a:t>
            </a:r>
            <a:r>
              <a:rPr lang="en-US" altLang="en-US" sz="2400">
                <a:latin typeface="Arial" charset="0"/>
                <a:ea typeface="Arial" charset="0"/>
                <a:cs typeface="Arial" charset="0"/>
              </a:rPr>
              <a:t>(i.e., web server requests)</a:t>
            </a:r>
            <a:endParaRPr lang="en-US" altLang="en-US">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requests = raisins</a:t>
            </a:r>
          </a:p>
          <a:p>
            <a:pPr lvl="1">
              <a:buFont typeface="Wingdings" charset="2"/>
              <a:buChar char="§"/>
            </a:pPr>
            <a:r>
              <a:rPr lang="en-US" altLang="en-US">
                <a:latin typeface="Arial" charset="0"/>
                <a:ea typeface="Arial" charset="0"/>
                <a:cs typeface="Arial" charset="0"/>
              </a:rPr>
              <a:t>server receiving request = cake slice</a:t>
            </a:r>
          </a:p>
        </p:txBody>
      </p:sp>
      <p:sp>
        <p:nvSpPr>
          <p:cNvPr id="2" name="Title 1"/>
          <p:cNvSpPr>
            <a:spLocks noGrp="1"/>
          </p:cNvSpPr>
          <p:nvPr>
            <p:ph type="title"/>
          </p:nvPr>
        </p:nvSpPr>
        <p:spPr/>
        <p:txBody>
          <a:bodyPr/>
          <a:lstStyle/>
          <a:p>
            <a:endParaRPr lang="en-US"/>
          </a:p>
        </p:txBody>
      </p:sp>
      <p:sp>
        <p:nvSpPr>
          <p:cNvPr id="5"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smtClean="0">
                <a:solidFill>
                  <a:srgbClr val="010000"/>
                </a:solidFill>
                <a:latin typeface="Century Gothic" charset="0"/>
              </a:rPr>
              <a:t>CS = Baking Raisin Cake with Code</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9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Content Placeholder 2"/>
          <p:cNvSpPr>
            <a:spLocks noGrp="1"/>
          </p:cNvSpPr>
          <p:nvPr>
            <p:ph idx="1"/>
          </p:nvPr>
        </p:nvSpPr>
        <p:spPr>
          <a:xfrm>
            <a:off x="533400" y="1371600"/>
            <a:ext cx="8382000" cy="5181600"/>
          </a:xfrm>
        </p:spPr>
        <p:txBody>
          <a:bodyPr/>
          <a:lstStyle/>
          <a:p>
            <a:r>
              <a:rPr lang="en-US" altLang="en-US">
                <a:latin typeface="Arial" charset="0"/>
                <a:ea typeface="Arial" charset="0"/>
                <a:cs typeface="Arial" charset="0"/>
              </a:rPr>
              <a:t>Computer chips are produced </a:t>
            </a:r>
          </a:p>
          <a:p>
            <a:pPr lvl="1">
              <a:buFont typeface="Wingdings" charset="2"/>
              <a:buChar char="§"/>
            </a:pPr>
            <a:r>
              <a:rPr lang="en-US" altLang="en-US" i="1">
                <a:latin typeface="Arial" charset="0"/>
                <a:ea typeface="Arial" charset="0"/>
                <a:cs typeface="Arial" charset="0"/>
              </a:rPr>
              <a:t>p</a:t>
            </a:r>
            <a:r>
              <a:rPr lang="en-US" altLang="en-US">
                <a:latin typeface="Arial" charset="0"/>
                <a:ea typeface="Arial" charset="0"/>
                <a:cs typeface="Arial" charset="0"/>
              </a:rPr>
              <a:t> = 0.1 that a chip is defective</a:t>
            </a:r>
          </a:p>
          <a:p>
            <a:pPr lvl="1">
              <a:buFont typeface="Wingdings" charset="2"/>
              <a:buChar char="§"/>
            </a:pPr>
            <a:r>
              <a:rPr lang="en-US" altLang="en-US">
                <a:latin typeface="Arial" charset="0"/>
                <a:ea typeface="Arial" charset="0"/>
                <a:cs typeface="Arial" charset="0"/>
              </a:rPr>
              <a:t>Consider a sample of </a:t>
            </a:r>
            <a:r>
              <a:rPr lang="en-US" altLang="en-US" i="1">
                <a:latin typeface="Arial" charset="0"/>
                <a:ea typeface="Arial" charset="0"/>
                <a:cs typeface="Arial" charset="0"/>
              </a:rPr>
              <a:t>n</a:t>
            </a:r>
            <a:r>
              <a:rPr lang="en-US" altLang="en-US">
                <a:latin typeface="Arial" charset="0"/>
                <a:ea typeface="Arial" charset="0"/>
                <a:cs typeface="Arial" charset="0"/>
              </a:rPr>
              <a:t> = 10 chips</a:t>
            </a:r>
            <a:endParaRPr lang="en-US" altLang="en-US" baseline="40000">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What is P(sample contains </a:t>
            </a:r>
            <a:r>
              <a:rPr lang="en-US" altLang="en-US">
                <a:latin typeface="Arial" charset="0"/>
                <a:ea typeface="Arial" charset="0"/>
                <a:cs typeface="Arial" charset="0"/>
                <a:sym typeface="Symbol" charset="2"/>
              </a:rPr>
              <a:t> </a:t>
            </a:r>
            <a:r>
              <a:rPr lang="en-US" altLang="en-US">
                <a:latin typeface="Arial" charset="0"/>
                <a:ea typeface="Arial" charset="0"/>
                <a:cs typeface="Arial" charset="0"/>
              </a:rPr>
              <a:t>1 defective chip)?</a:t>
            </a:r>
          </a:p>
          <a:p>
            <a:pPr lvl="1">
              <a:buFont typeface="Wingdings" charset="2"/>
              <a:buNone/>
            </a:pPr>
            <a:endParaRPr lang="en-US" altLang="en-US" sz="1600">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Using Y ~ Bin(10, 0.1):</a:t>
            </a:r>
          </a:p>
          <a:p>
            <a:pPr lvl="1">
              <a:buFont typeface="Wingdings" charset="2"/>
              <a:buChar char="§"/>
            </a:pPr>
            <a:endParaRPr lang="en-US" altLang="en-US">
              <a:latin typeface="Arial" charset="0"/>
              <a:ea typeface="Arial" charset="0"/>
              <a:cs typeface="Arial" charset="0"/>
            </a:endParaRPr>
          </a:p>
          <a:p>
            <a:pPr lvl="1">
              <a:buFont typeface="Wingdings" charset="2"/>
              <a:buChar char="§"/>
            </a:pPr>
            <a:endParaRPr lang="en-US" altLang="en-US">
              <a:latin typeface="Arial" charset="0"/>
              <a:ea typeface="Arial" charset="0"/>
              <a:cs typeface="Arial" charset="0"/>
            </a:endParaRPr>
          </a:p>
          <a:p>
            <a:pPr lvl="1">
              <a:buFont typeface="Wingdings" charset="2"/>
              <a:buChar char="§"/>
            </a:pPr>
            <a:endParaRPr lang="en-US" altLang="en-US" sz="900">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Using X ~ Poi(</a:t>
            </a:r>
            <a:r>
              <a:rPr lang="en-US" altLang="en-US">
                <a:latin typeface="Arial" charset="0"/>
                <a:ea typeface="Arial" charset="0"/>
                <a:cs typeface="Arial" charset="0"/>
                <a:sym typeface="Symbol" charset="2"/>
              </a:rPr>
              <a:t></a:t>
            </a:r>
            <a:r>
              <a:rPr lang="en-US" altLang="en-US">
                <a:latin typeface="Arial" charset="0"/>
                <a:ea typeface="Arial" charset="0"/>
                <a:cs typeface="Arial" charset="0"/>
              </a:rPr>
              <a:t> = (0.1)(10) = 1)</a:t>
            </a:r>
          </a:p>
        </p:txBody>
      </p:sp>
      <p:graphicFrame>
        <p:nvGraphicFramePr>
          <p:cNvPr id="4098" name="Object 2"/>
          <p:cNvGraphicFramePr>
            <a:graphicFrameLocks noChangeAspect="1"/>
          </p:cNvGraphicFramePr>
          <p:nvPr/>
        </p:nvGraphicFramePr>
        <p:xfrm>
          <a:off x="1600200" y="5334000"/>
          <a:ext cx="6346825" cy="866775"/>
        </p:xfrm>
        <a:graphic>
          <a:graphicData uri="http://schemas.openxmlformats.org/presentationml/2006/ole">
            <mc:AlternateContent xmlns:mc="http://schemas.openxmlformats.org/markup-compatibility/2006">
              <mc:Choice xmlns:v="urn:schemas-microsoft-com:vml" Requires="v">
                <p:oleObj spid="_x0000_s17422" name="Equation" r:id="rId3" imgW="2489200" imgH="419100" progId="Equation.3">
                  <p:embed/>
                </p:oleObj>
              </mc:Choice>
              <mc:Fallback>
                <p:oleObj name="Equation" r:id="rId3" imgW="2489200" imgH="4191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334000"/>
                        <a:ext cx="6346825"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485775" y="3962400"/>
          <a:ext cx="8416925" cy="838200"/>
        </p:xfrm>
        <a:graphic>
          <a:graphicData uri="http://schemas.openxmlformats.org/presentationml/2006/ole">
            <mc:AlternateContent xmlns:mc="http://schemas.openxmlformats.org/markup-compatibility/2006">
              <mc:Choice xmlns:v="urn:schemas-microsoft-com:vml" Requires="v">
                <p:oleObj spid="_x0000_s17423" name="Equation" r:id="rId5" imgW="3733800" imgH="457200" progId="Equation.3">
                  <p:embed/>
                </p:oleObj>
              </mc:Choice>
              <mc:Fallback>
                <p:oleObj name="Equation" r:id="rId5" imgW="3733800" imgH="4572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 y="3962400"/>
                        <a:ext cx="8416925"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Defective Chips</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0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0"/>
            <a:ext cx="9982200" cy="6914337"/>
          </a:xfrm>
          <a:prstGeom prst="rect">
            <a:avLst/>
          </a:prstGeom>
        </p:spPr>
      </p:pic>
      <p:sp>
        <p:nvSpPr>
          <p:cNvPr id="5" name="Rectangle 2"/>
          <p:cNvSpPr txBox="1">
            <a:spLocks noChangeArrowheads="1"/>
          </p:cNvSpPr>
          <p:nvPr/>
        </p:nvSpPr>
        <p:spPr>
          <a:xfrm rot="20857288">
            <a:off x="441026" y="1335126"/>
            <a:ext cx="8271694"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Probability </a:t>
            </a:r>
            <a:r>
              <a:rPr lang="en-US" altLang="zh-CN" sz="4000" b="1" smtClean="0">
                <a:solidFill>
                  <a:srgbClr val="010000"/>
                </a:solidFill>
                <a:latin typeface="Century Gothic" charset="0"/>
              </a:rPr>
              <a:t>for Extreme Weather?</a:t>
            </a:r>
            <a:endParaRPr lang="en-US" altLang="zh-CN" sz="4000" b="1" dirty="0">
              <a:solidFill>
                <a:srgbClr val="010000"/>
              </a:solidFill>
              <a:latin typeface="Century Gothic" charset="0"/>
            </a:endParaRPr>
          </a:p>
        </p:txBody>
      </p:sp>
    </p:spTree>
    <p:extLst>
      <p:ext uri="{BB962C8B-B14F-4D97-AF65-F5344CB8AC3E}">
        <p14:creationId xmlns:p14="http://schemas.microsoft.com/office/powerpoint/2010/main" val="14949009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a:t>Efficiently Computing Poisson</a:t>
            </a:r>
          </a:p>
        </p:txBody>
      </p:sp>
      <p:sp>
        <p:nvSpPr>
          <p:cNvPr id="8195" name="Content Placeholder 2"/>
          <p:cNvSpPr>
            <a:spLocks noGrp="1"/>
          </p:cNvSpPr>
          <p:nvPr>
            <p:ph idx="1"/>
          </p:nvPr>
        </p:nvSpPr>
        <p:spPr>
          <a:xfrm>
            <a:off x="533400" y="1371600"/>
            <a:ext cx="8382000" cy="5181600"/>
          </a:xfrm>
        </p:spPr>
        <p:txBody>
          <a:bodyPr/>
          <a:lstStyle/>
          <a:p>
            <a:r>
              <a:rPr lang="en-US" altLang="en-US">
                <a:latin typeface="Arial" charset="0"/>
                <a:ea typeface="Arial" charset="0"/>
                <a:cs typeface="Arial" charset="0"/>
              </a:rPr>
              <a:t>Let X ~ Poi(</a:t>
            </a:r>
            <a:r>
              <a:rPr lang="en-US" altLang="en-US">
                <a:latin typeface="Arial" charset="0"/>
                <a:ea typeface="Arial" charset="0"/>
                <a:cs typeface="Arial" charset="0"/>
                <a:sym typeface="Symbol" charset="2"/>
              </a:rPr>
              <a:t></a:t>
            </a:r>
            <a:r>
              <a:rPr lang="en-US" altLang="en-US">
                <a:latin typeface="Arial" charset="0"/>
                <a:ea typeface="Arial" charset="0"/>
                <a:cs typeface="Arial" charset="0"/>
              </a:rPr>
              <a:t>)</a:t>
            </a:r>
            <a:endParaRPr lang="en-US" altLang="en-US" i="1">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Want to compute P(</a:t>
            </a:r>
            <a:r>
              <a:rPr lang="en-US" altLang="en-US" i="1">
                <a:latin typeface="Arial" charset="0"/>
                <a:ea typeface="Arial" charset="0"/>
                <a:cs typeface="Arial" charset="0"/>
              </a:rPr>
              <a:t>X</a:t>
            </a:r>
            <a:r>
              <a:rPr lang="en-US" altLang="en-US">
                <a:latin typeface="Arial" charset="0"/>
                <a:ea typeface="Arial" charset="0"/>
                <a:cs typeface="Arial" charset="0"/>
              </a:rPr>
              <a:t> = </a:t>
            </a:r>
            <a:r>
              <a:rPr lang="en-US" altLang="en-US" i="1">
                <a:latin typeface="Arial" charset="0"/>
                <a:ea typeface="Arial" charset="0"/>
                <a:cs typeface="Arial" charset="0"/>
              </a:rPr>
              <a:t>i</a:t>
            </a:r>
            <a:r>
              <a:rPr lang="en-US" altLang="en-US" sz="400" i="1">
                <a:latin typeface="Arial" charset="0"/>
                <a:ea typeface="Arial" charset="0"/>
                <a:cs typeface="Arial" charset="0"/>
              </a:rPr>
              <a:t> </a:t>
            </a:r>
            <a:r>
              <a:rPr lang="en-US" altLang="en-US">
                <a:latin typeface="Arial" charset="0"/>
                <a:ea typeface="Arial" charset="0"/>
                <a:cs typeface="Arial" charset="0"/>
              </a:rPr>
              <a:t>) for multiple values of </a:t>
            </a:r>
            <a:r>
              <a:rPr lang="en-US" altLang="en-US" i="1">
                <a:latin typeface="Arial" charset="0"/>
                <a:ea typeface="Arial" charset="0"/>
                <a:cs typeface="Arial" charset="0"/>
              </a:rPr>
              <a:t>i</a:t>
            </a:r>
          </a:p>
          <a:p>
            <a:pPr lvl="1">
              <a:buFont typeface="Wingdings" charset="2"/>
              <a:buChar char="§"/>
            </a:pPr>
            <a:r>
              <a:rPr lang="en-US" altLang="en-US">
                <a:latin typeface="Arial" charset="0"/>
                <a:ea typeface="Arial" charset="0"/>
                <a:cs typeface="Arial" charset="0"/>
              </a:rPr>
              <a:t>E.g., Computing</a:t>
            </a:r>
          </a:p>
          <a:p>
            <a:r>
              <a:rPr lang="en-US" altLang="en-US">
                <a:latin typeface="Arial" charset="0"/>
                <a:ea typeface="Arial" charset="0"/>
                <a:cs typeface="Arial" charset="0"/>
              </a:rPr>
              <a:t>Iterative formulation:</a:t>
            </a:r>
          </a:p>
          <a:p>
            <a:pPr lvl="1">
              <a:buFont typeface="Wingdings" charset="2"/>
              <a:buChar char="§"/>
            </a:pPr>
            <a:r>
              <a:rPr lang="en-US" altLang="en-US">
                <a:latin typeface="Arial" charset="0"/>
                <a:ea typeface="Arial" charset="0"/>
                <a:cs typeface="Arial" charset="0"/>
              </a:rPr>
              <a:t>Compute P(X = i + 1) from P(X = i)</a:t>
            </a:r>
          </a:p>
          <a:p>
            <a:pPr lvl="1">
              <a:buFont typeface="Wingdings" charset="2"/>
              <a:buChar char="§"/>
            </a:pPr>
            <a:endParaRPr lang="en-US" altLang="en-US">
              <a:latin typeface="Arial" charset="0"/>
              <a:ea typeface="Arial" charset="0"/>
              <a:cs typeface="Arial" charset="0"/>
            </a:endParaRPr>
          </a:p>
          <a:p>
            <a:pPr lvl="1">
              <a:buFont typeface="Wingdings" charset="2"/>
              <a:buChar char="§"/>
            </a:pPr>
            <a:endParaRPr lang="en-US" altLang="en-US">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Use recurrence relation:</a:t>
            </a:r>
          </a:p>
        </p:txBody>
      </p:sp>
      <p:graphicFrame>
        <p:nvGraphicFramePr>
          <p:cNvPr id="1026" name="Object 4"/>
          <p:cNvGraphicFramePr>
            <a:graphicFrameLocks noChangeAspect="1"/>
          </p:cNvGraphicFramePr>
          <p:nvPr/>
        </p:nvGraphicFramePr>
        <p:xfrm>
          <a:off x="2209800" y="3713163"/>
          <a:ext cx="3886200" cy="782637"/>
        </p:xfrm>
        <a:graphic>
          <a:graphicData uri="http://schemas.openxmlformats.org/presentationml/2006/ole">
            <mc:AlternateContent xmlns:mc="http://schemas.openxmlformats.org/markup-compatibility/2006">
              <mc:Choice xmlns:v="urn:schemas-microsoft-com:vml" Requires="v">
                <p:oleObj spid="_x0000_s18452" name="Equation" r:id="rId3" imgW="2209800" imgH="444500" progId="Equation.3">
                  <p:embed/>
                </p:oleObj>
              </mc:Choice>
              <mc:Fallback>
                <p:oleObj name="Equation" r:id="rId3" imgW="2209800"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713163"/>
                        <a:ext cx="3886200" cy="782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2525713" y="5707063"/>
          <a:ext cx="3036887" cy="693737"/>
        </p:xfrm>
        <a:graphic>
          <a:graphicData uri="http://schemas.openxmlformats.org/presentationml/2006/ole">
            <mc:AlternateContent xmlns:mc="http://schemas.openxmlformats.org/markup-compatibility/2006">
              <mc:Choice xmlns:v="urn:schemas-microsoft-com:vml" Requires="v">
                <p:oleObj spid="_x0000_s18453" name="Equation" r:id="rId5" imgW="1726451" imgH="393529" progId="Equation.3">
                  <p:embed/>
                </p:oleObj>
              </mc:Choice>
              <mc:Fallback>
                <p:oleObj name="Equation" r:id="rId5" imgW="1726451" imgH="39352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5713" y="5707063"/>
                        <a:ext cx="3036887" cy="69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28" name="Object 5"/>
          <p:cNvGraphicFramePr>
            <a:graphicFrameLocks noChangeAspect="1"/>
          </p:cNvGraphicFramePr>
          <p:nvPr/>
        </p:nvGraphicFramePr>
        <p:xfrm>
          <a:off x="2797175" y="4976813"/>
          <a:ext cx="2613025" cy="738187"/>
        </p:xfrm>
        <a:graphic>
          <a:graphicData uri="http://schemas.openxmlformats.org/presentationml/2006/ole">
            <mc:AlternateContent xmlns:mc="http://schemas.openxmlformats.org/markup-compatibility/2006">
              <mc:Choice xmlns:v="urn:schemas-microsoft-com:vml" Requires="v">
                <p:oleObj spid="_x0000_s18454" name="Equation" r:id="rId7" imgW="1485900" imgH="419100" progId="Equation.3">
                  <p:embed/>
                </p:oleObj>
              </mc:Choice>
              <mc:Fallback>
                <p:oleObj name="Equation" r:id="rId7" imgW="1485900" imgH="4191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7175" y="4976813"/>
                        <a:ext cx="2613025"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29" name="Object 7"/>
          <p:cNvGraphicFramePr>
            <a:graphicFrameLocks noChangeAspect="1"/>
          </p:cNvGraphicFramePr>
          <p:nvPr/>
        </p:nvGraphicFramePr>
        <p:xfrm>
          <a:off x="3675063" y="2209800"/>
          <a:ext cx="2614612" cy="762000"/>
        </p:xfrm>
        <a:graphic>
          <a:graphicData uri="http://schemas.openxmlformats.org/presentationml/2006/ole">
            <mc:AlternateContent xmlns:mc="http://schemas.openxmlformats.org/markup-compatibility/2006">
              <mc:Choice xmlns:v="urn:schemas-microsoft-com:vml" Requires="v">
                <p:oleObj spid="_x0000_s18455" name="Equation" r:id="rId9" imgW="1485900" imgH="431800" progId="Equation.3">
                  <p:embed/>
                </p:oleObj>
              </mc:Choice>
              <mc:Fallback>
                <p:oleObj name="Equation" r:id="rId9" imgW="1485900" imgH="4318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5063" y="2209800"/>
                        <a:ext cx="2614612"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Content Placeholder 2"/>
          <p:cNvSpPr>
            <a:spLocks noGrp="1"/>
          </p:cNvSpPr>
          <p:nvPr>
            <p:ph idx="1"/>
          </p:nvPr>
        </p:nvSpPr>
        <p:spPr>
          <a:xfrm>
            <a:off x="533400" y="1371600"/>
            <a:ext cx="8382000" cy="5181600"/>
          </a:xfrm>
        </p:spPr>
        <p:txBody>
          <a:bodyPr/>
          <a:lstStyle/>
          <a:p>
            <a:r>
              <a:rPr lang="en-US" altLang="en-US">
                <a:latin typeface="Arial" charset="0"/>
                <a:ea typeface="Arial" charset="0"/>
                <a:cs typeface="Arial" charset="0"/>
              </a:rPr>
              <a:t>Poisson can still provide a good approximation even when assumptions are “mildly” violated</a:t>
            </a:r>
          </a:p>
          <a:p>
            <a:r>
              <a:rPr lang="en-US" altLang="en-US">
                <a:latin typeface="Arial" charset="0"/>
                <a:ea typeface="Arial" charset="0"/>
                <a:cs typeface="Arial" charset="0"/>
              </a:rPr>
              <a:t>“Poisson Paradigm”</a:t>
            </a:r>
          </a:p>
          <a:p>
            <a:r>
              <a:rPr lang="en-US" altLang="en-US">
                <a:latin typeface="Arial" charset="0"/>
                <a:ea typeface="Arial" charset="0"/>
                <a:cs typeface="Arial" charset="0"/>
              </a:rPr>
              <a:t>Can apply Poisson approximation when...</a:t>
            </a:r>
          </a:p>
          <a:p>
            <a:pPr lvl="1">
              <a:buFont typeface="Wingdings" charset="2"/>
              <a:buChar char="§"/>
            </a:pPr>
            <a:r>
              <a:rPr lang="en-US" altLang="en-US">
                <a:latin typeface="Arial" charset="0"/>
                <a:ea typeface="Arial" charset="0"/>
                <a:cs typeface="Arial" charset="0"/>
              </a:rPr>
              <a:t>“Successes” in trials are not entirely independent</a:t>
            </a:r>
          </a:p>
          <a:p>
            <a:pPr lvl="2">
              <a:buFont typeface="Courier New" charset="0"/>
              <a:buChar char="o"/>
            </a:pPr>
            <a:r>
              <a:rPr lang="en-US" altLang="en-US">
                <a:latin typeface="Arial" charset="0"/>
                <a:ea typeface="Arial" charset="0"/>
                <a:cs typeface="Arial" charset="0"/>
              </a:rPr>
              <a:t>Example: # entries in each bucket in large hash table</a:t>
            </a:r>
          </a:p>
          <a:p>
            <a:pPr lvl="1">
              <a:buFont typeface="Wingdings" charset="2"/>
              <a:buChar char="§"/>
            </a:pPr>
            <a:r>
              <a:rPr lang="en-US" altLang="en-US">
                <a:latin typeface="Arial" charset="0"/>
                <a:ea typeface="Arial" charset="0"/>
                <a:cs typeface="Arial" charset="0"/>
              </a:rPr>
              <a:t>Probability of “Success” in each trial varies (slightly)</a:t>
            </a:r>
          </a:p>
          <a:p>
            <a:pPr lvl="2">
              <a:buFont typeface="Courier New" charset="0"/>
              <a:buChar char="o"/>
            </a:pPr>
            <a:r>
              <a:rPr lang="en-US" altLang="en-US">
                <a:latin typeface="Arial" charset="0"/>
                <a:ea typeface="Arial" charset="0"/>
                <a:cs typeface="Arial" charset="0"/>
              </a:rPr>
              <a:t>Small relative change in a very small p</a:t>
            </a:r>
          </a:p>
          <a:p>
            <a:pPr lvl="2">
              <a:buFont typeface="Courier New" charset="0"/>
              <a:buChar char="o"/>
            </a:pPr>
            <a:r>
              <a:rPr lang="en-US" altLang="en-US">
                <a:latin typeface="Arial" charset="0"/>
                <a:ea typeface="Arial" charset="0"/>
                <a:cs typeface="Arial" charset="0"/>
              </a:rPr>
              <a:t>Example: average # requests to web server/sec. may fluctuate slightly due to load on network</a:t>
            </a:r>
          </a:p>
        </p:txBody>
      </p:sp>
      <p:sp>
        <p:nvSpPr>
          <p:cNvPr id="5"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Poisson is all about the Meh</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01">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0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0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0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Content Placeholder 2"/>
          <p:cNvSpPr>
            <a:spLocks noGrp="1"/>
          </p:cNvSpPr>
          <p:nvPr>
            <p:ph idx="1"/>
          </p:nvPr>
        </p:nvSpPr>
        <p:spPr>
          <a:xfrm>
            <a:off x="533400" y="1371600"/>
            <a:ext cx="8610600" cy="5181600"/>
          </a:xfrm>
        </p:spPr>
        <p:txBody>
          <a:bodyPr/>
          <a:lstStyle/>
          <a:p>
            <a:r>
              <a:rPr lang="en-US" altLang="en-US">
                <a:latin typeface="Arial" charset="0"/>
                <a:ea typeface="Arial" charset="0"/>
                <a:cs typeface="Arial" charset="0"/>
              </a:rPr>
              <a:t>What is the probability that of </a:t>
            </a:r>
            <a:r>
              <a:rPr lang="en-US" altLang="en-US" i="1">
                <a:latin typeface="Arial" charset="0"/>
                <a:ea typeface="Arial" charset="0"/>
                <a:cs typeface="Arial" charset="0"/>
              </a:rPr>
              <a:t>m</a:t>
            </a:r>
            <a:r>
              <a:rPr lang="en-US" altLang="en-US">
                <a:latin typeface="Arial" charset="0"/>
                <a:ea typeface="Arial" charset="0"/>
                <a:cs typeface="Arial" charset="0"/>
              </a:rPr>
              <a:t> people, none share the same birthday (regardless of year)?</a:t>
            </a:r>
          </a:p>
          <a:p>
            <a:endParaRPr lang="en-US" altLang="en-US" sz="600">
              <a:latin typeface="Arial" charset="0"/>
              <a:ea typeface="Arial" charset="0"/>
              <a:cs typeface="Arial" charset="0"/>
            </a:endParaRPr>
          </a:p>
          <a:p>
            <a:pPr lvl="1" algn="just">
              <a:buFont typeface="Wingdings" charset="2"/>
              <a:buChar char="§"/>
            </a:pPr>
            <a:r>
              <a:rPr lang="en-US" altLang="en-US">
                <a:latin typeface="Arial" charset="0"/>
                <a:ea typeface="Arial" charset="0"/>
                <a:cs typeface="Arial" charset="0"/>
              </a:rPr>
              <a:t>         trials, one for each pair of people (</a:t>
            </a:r>
            <a:r>
              <a:rPr lang="en-US" altLang="en-US" i="1">
                <a:latin typeface="Arial" charset="0"/>
                <a:ea typeface="Arial" charset="0"/>
                <a:cs typeface="Arial" charset="0"/>
              </a:rPr>
              <a:t>x</a:t>
            </a:r>
            <a:r>
              <a:rPr lang="en-US" altLang="en-US">
                <a:latin typeface="Arial" charset="0"/>
                <a:ea typeface="Arial" charset="0"/>
                <a:cs typeface="Arial" charset="0"/>
              </a:rPr>
              <a:t>, </a:t>
            </a:r>
            <a:r>
              <a:rPr lang="en-US" altLang="en-US" i="1">
                <a:latin typeface="Arial" charset="0"/>
                <a:ea typeface="Arial" charset="0"/>
                <a:cs typeface="Arial" charset="0"/>
              </a:rPr>
              <a:t>y</a:t>
            </a:r>
            <a:r>
              <a:rPr lang="en-US" altLang="en-US">
                <a:latin typeface="Arial" charset="0"/>
                <a:ea typeface="Arial" charset="0"/>
                <a:cs typeface="Arial" charset="0"/>
              </a:rPr>
              <a:t>), </a:t>
            </a:r>
            <a:r>
              <a:rPr lang="en-US" altLang="en-US" i="1">
                <a:latin typeface="Arial" charset="0"/>
                <a:ea typeface="Arial" charset="0"/>
                <a:cs typeface="Arial" charset="0"/>
              </a:rPr>
              <a:t>x</a:t>
            </a:r>
            <a:r>
              <a:rPr lang="en-US" altLang="en-US">
                <a:latin typeface="Arial" charset="0"/>
                <a:ea typeface="Arial" charset="0"/>
                <a:cs typeface="Arial" charset="0"/>
              </a:rPr>
              <a:t> </a:t>
            </a:r>
            <a:r>
              <a:rPr lang="en-US" altLang="en-US">
                <a:latin typeface="Arial" charset="0"/>
                <a:ea typeface="Arial" charset="0"/>
                <a:cs typeface="Arial" charset="0"/>
                <a:sym typeface="Symbol" charset="2"/>
              </a:rPr>
              <a:t> </a:t>
            </a:r>
            <a:r>
              <a:rPr lang="en-US" altLang="en-US" i="1">
                <a:latin typeface="Arial" charset="0"/>
                <a:ea typeface="Arial" charset="0"/>
                <a:cs typeface="Arial" charset="0"/>
              </a:rPr>
              <a:t>y</a:t>
            </a:r>
          </a:p>
          <a:p>
            <a:endParaRPr lang="en-US" altLang="en-US" sz="600">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Let E</a:t>
            </a:r>
            <a:r>
              <a:rPr lang="en-US" altLang="en-US" i="1" baseline="-20000">
                <a:latin typeface="Arial" charset="0"/>
                <a:ea typeface="Arial" charset="0"/>
                <a:cs typeface="Arial" charset="0"/>
              </a:rPr>
              <a:t>x,y</a:t>
            </a:r>
            <a:r>
              <a:rPr lang="en-US" altLang="en-US">
                <a:latin typeface="Arial" charset="0"/>
                <a:ea typeface="Arial" charset="0"/>
                <a:cs typeface="Arial" charset="0"/>
              </a:rPr>
              <a:t> = </a:t>
            </a:r>
            <a:r>
              <a:rPr lang="en-US" altLang="en-US" i="1">
                <a:latin typeface="Arial" charset="0"/>
                <a:ea typeface="Arial" charset="0"/>
                <a:cs typeface="Arial" charset="0"/>
              </a:rPr>
              <a:t>x</a:t>
            </a:r>
            <a:r>
              <a:rPr lang="en-US" altLang="en-US">
                <a:latin typeface="Arial" charset="0"/>
                <a:ea typeface="Arial" charset="0"/>
                <a:cs typeface="Arial" charset="0"/>
              </a:rPr>
              <a:t> and </a:t>
            </a:r>
            <a:r>
              <a:rPr lang="en-US" altLang="en-US" i="1">
                <a:latin typeface="Arial" charset="0"/>
                <a:ea typeface="Arial" charset="0"/>
                <a:cs typeface="Arial" charset="0"/>
              </a:rPr>
              <a:t>y</a:t>
            </a:r>
            <a:r>
              <a:rPr lang="en-US" altLang="en-US">
                <a:latin typeface="Arial" charset="0"/>
                <a:ea typeface="Arial" charset="0"/>
                <a:cs typeface="Arial" charset="0"/>
              </a:rPr>
              <a:t> have same birthday (trial success)</a:t>
            </a:r>
          </a:p>
          <a:p>
            <a:pPr lvl="1">
              <a:buFont typeface="Wingdings" charset="2"/>
              <a:buChar char="§"/>
            </a:pPr>
            <a:r>
              <a:rPr lang="en-US" altLang="en-US">
                <a:latin typeface="Arial" charset="0"/>
                <a:ea typeface="Arial" charset="0"/>
                <a:cs typeface="Arial" charset="0"/>
              </a:rPr>
              <a:t>P(E</a:t>
            </a:r>
            <a:r>
              <a:rPr lang="en-US" altLang="en-US" i="1" baseline="-20000">
                <a:latin typeface="Arial" charset="0"/>
                <a:ea typeface="Arial" charset="0"/>
                <a:cs typeface="Arial" charset="0"/>
              </a:rPr>
              <a:t>x,y</a:t>
            </a:r>
            <a:r>
              <a:rPr lang="en-US" altLang="en-US">
                <a:latin typeface="Arial" charset="0"/>
                <a:ea typeface="Arial" charset="0"/>
                <a:cs typeface="Arial" charset="0"/>
              </a:rPr>
              <a:t>) = </a:t>
            </a:r>
            <a:r>
              <a:rPr lang="en-US" altLang="en-US" i="1">
                <a:latin typeface="Arial" charset="0"/>
                <a:ea typeface="Arial" charset="0"/>
                <a:cs typeface="Arial" charset="0"/>
              </a:rPr>
              <a:t>p</a:t>
            </a:r>
            <a:r>
              <a:rPr lang="en-US" altLang="en-US">
                <a:latin typeface="Arial" charset="0"/>
                <a:ea typeface="Arial" charset="0"/>
                <a:cs typeface="Arial" charset="0"/>
              </a:rPr>
              <a:t> = 1/365	(note: all E</a:t>
            </a:r>
            <a:r>
              <a:rPr lang="en-US" altLang="en-US" i="1" baseline="-20000">
                <a:latin typeface="Arial" charset="0"/>
                <a:ea typeface="Arial" charset="0"/>
                <a:cs typeface="Arial" charset="0"/>
              </a:rPr>
              <a:t>x,y</a:t>
            </a:r>
            <a:r>
              <a:rPr lang="en-US" altLang="en-US">
                <a:latin typeface="Arial" charset="0"/>
                <a:ea typeface="Arial" charset="0"/>
                <a:cs typeface="Arial" charset="0"/>
              </a:rPr>
              <a:t> not independent)</a:t>
            </a:r>
          </a:p>
          <a:p>
            <a:endParaRPr lang="en-US" altLang="en-US" sz="1000">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X ~ Poi(</a:t>
            </a:r>
            <a:r>
              <a:rPr lang="en-US" altLang="en-US" i="1">
                <a:latin typeface="Arial" charset="0"/>
                <a:ea typeface="Arial" charset="0"/>
                <a:cs typeface="Arial" charset="0"/>
                <a:sym typeface="Symbol" charset="2"/>
              </a:rPr>
              <a:t></a:t>
            </a:r>
            <a:r>
              <a:rPr lang="en-US" altLang="en-US">
                <a:latin typeface="Arial" charset="0"/>
                <a:ea typeface="Arial" charset="0"/>
                <a:cs typeface="Arial" charset="0"/>
              </a:rPr>
              <a:t>) where</a:t>
            </a:r>
          </a:p>
          <a:p>
            <a:endParaRPr lang="en-US" altLang="en-US">
              <a:latin typeface="Arial" charset="0"/>
              <a:ea typeface="Arial" charset="0"/>
              <a:cs typeface="Arial" charset="0"/>
            </a:endParaRPr>
          </a:p>
          <a:p>
            <a:endParaRPr lang="en-US" altLang="en-US" sz="2600">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Solve for smallest integer </a:t>
            </a:r>
            <a:r>
              <a:rPr lang="en-US" altLang="en-US" i="1">
                <a:latin typeface="Arial" charset="0"/>
                <a:ea typeface="Arial" charset="0"/>
                <a:cs typeface="Arial" charset="0"/>
              </a:rPr>
              <a:t>m</a:t>
            </a:r>
            <a:r>
              <a:rPr lang="en-US" altLang="en-US">
                <a:latin typeface="Arial" charset="0"/>
                <a:ea typeface="Arial" charset="0"/>
                <a:cs typeface="Arial" charset="0"/>
              </a:rPr>
              <a:t>, s.t.:</a:t>
            </a:r>
          </a:p>
          <a:p>
            <a:pPr lvl="1">
              <a:buFont typeface="Wingdings" charset="2"/>
              <a:buChar char="§"/>
            </a:pPr>
            <a:endParaRPr lang="en-US" altLang="en-US">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Same as before! </a:t>
            </a:r>
          </a:p>
        </p:txBody>
      </p:sp>
      <p:graphicFrame>
        <p:nvGraphicFramePr>
          <p:cNvPr id="4" name="Object 2"/>
          <p:cNvGraphicFramePr>
            <a:graphicFrameLocks noChangeAspect="1"/>
          </p:cNvGraphicFramePr>
          <p:nvPr/>
        </p:nvGraphicFramePr>
        <p:xfrm>
          <a:off x="1295400" y="2286000"/>
          <a:ext cx="666750" cy="762000"/>
        </p:xfrm>
        <a:graphic>
          <a:graphicData uri="http://schemas.openxmlformats.org/presentationml/2006/ole">
            <mc:AlternateContent xmlns:mc="http://schemas.openxmlformats.org/markup-compatibility/2006">
              <mc:Choice xmlns:v="urn:schemas-microsoft-com:vml" Requires="v">
                <p:oleObj spid="_x0000_s20509" name="Equation" r:id="rId3" imgW="533169" imgH="457002" progId="Equation.3">
                  <p:embed/>
                </p:oleObj>
              </mc:Choice>
              <mc:Fallback>
                <p:oleObj name="Equation" r:id="rId3" imgW="533169" imgH="457002"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86000"/>
                        <a:ext cx="66675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3"/>
          <p:cNvGraphicFramePr>
            <a:graphicFrameLocks noChangeAspect="1"/>
          </p:cNvGraphicFramePr>
          <p:nvPr/>
        </p:nvGraphicFramePr>
        <p:xfrm>
          <a:off x="3670300" y="3810000"/>
          <a:ext cx="3111500" cy="949325"/>
        </p:xfrm>
        <a:graphic>
          <a:graphicData uri="http://schemas.openxmlformats.org/presentationml/2006/ole">
            <mc:AlternateContent xmlns:mc="http://schemas.openxmlformats.org/markup-compatibility/2006">
              <mc:Choice xmlns:v="urn:schemas-microsoft-com:vml" Requires="v">
                <p:oleObj spid="_x0000_s20510" name="Equation" r:id="rId5" imgW="1498600" imgH="457200" progId="Equation.3">
                  <p:embed/>
                </p:oleObj>
              </mc:Choice>
              <mc:Fallback>
                <p:oleObj name="Equation" r:id="rId5" imgW="1498600" imgH="4572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0300" y="3810000"/>
                        <a:ext cx="311150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0965" name="Object 2"/>
          <p:cNvGraphicFramePr>
            <a:graphicFrameLocks noChangeAspect="1"/>
          </p:cNvGraphicFramePr>
          <p:nvPr/>
        </p:nvGraphicFramePr>
        <p:xfrm>
          <a:off x="1117600" y="4724400"/>
          <a:ext cx="7442200" cy="793750"/>
        </p:xfrm>
        <a:graphic>
          <a:graphicData uri="http://schemas.openxmlformats.org/presentationml/2006/ole">
            <mc:AlternateContent xmlns:mc="http://schemas.openxmlformats.org/markup-compatibility/2006">
              <mc:Choice xmlns:v="urn:schemas-microsoft-com:vml" Requires="v">
                <p:oleObj spid="_x0000_s20511" name="Equation" r:id="rId7" imgW="3187700" imgH="419100" progId="Equation.3">
                  <p:embed/>
                </p:oleObj>
              </mc:Choice>
              <mc:Fallback>
                <p:oleObj name="Equation" r:id="rId7" imgW="3187700" imgH="4191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600" y="4724400"/>
                        <a:ext cx="7442200"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0966" name="Object 6"/>
          <p:cNvGraphicFramePr>
            <a:graphicFrameLocks noChangeAspect="1"/>
          </p:cNvGraphicFramePr>
          <p:nvPr/>
        </p:nvGraphicFramePr>
        <p:xfrm>
          <a:off x="5811838" y="5486400"/>
          <a:ext cx="2341562" cy="384175"/>
        </p:xfrm>
        <a:graphic>
          <a:graphicData uri="http://schemas.openxmlformats.org/presentationml/2006/ole">
            <mc:AlternateContent xmlns:mc="http://schemas.openxmlformats.org/markup-compatibility/2006">
              <mc:Choice xmlns:v="urn:schemas-microsoft-com:vml" Requires="v">
                <p:oleObj spid="_x0000_s20512" name="Equation" r:id="rId9" imgW="1002865" imgH="203112" progId="Equation.3">
                  <p:embed/>
                </p:oleObj>
              </mc:Choice>
              <mc:Fallback>
                <p:oleObj name="Equation" r:id="rId9" imgW="1002865" imgH="203112"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1838" y="5486400"/>
                        <a:ext cx="2341562"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0967" name="Object 7"/>
          <p:cNvGraphicFramePr>
            <a:graphicFrameLocks noChangeAspect="1"/>
          </p:cNvGraphicFramePr>
          <p:nvPr/>
        </p:nvGraphicFramePr>
        <p:xfrm>
          <a:off x="446088" y="5943600"/>
          <a:ext cx="8596312" cy="431800"/>
        </p:xfrm>
        <a:graphic>
          <a:graphicData uri="http://schemas.openxmlformats.org/presentationml/2006/ole">
            <mc:AlternateContent xmlns:mc="http://schemas.openxmlformats.org/markup-compatibility/2006">
              <mc:Choice xmlns:v="urn:schemas-microsoft-com:vml" Requires="v">
                <p:oleObj spid="_x0000_s20513" name="Equation" r:id="rId11" imgW="3683000" imgH="228600" progId="Equation.3">
                  <p:embed/>
                </p:oleObj>
              </mc:Choice>
              <mc:Fallback>
                <p:oleObj name="Equation" r:id="rId11" imgW="3683000" imgH="2286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088" y="5943600"/>
                        <a:ext cx="85963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endParaRPr lang="en-US"/>
          </a:p>
        </p:txBody>
      </p:sp>
      <p:sp>
        <p:nvSpPr>
          <p:cNvPr id="10"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Birthday Problem </a:t>
            </a:r>
            <a:r>
              <a:rPr lang="en-US" altLang="zh-CN" sz="4000" b="1" dirty="0" err="1" smtClean="0">
                <a:solidFill>
                  <a:srgbClr val="010000"/>
                </a:solidFill>
                <a:latin typeface="Century Gothic" charset="0"/>
              </a:rPr>
              <a:t>Redux</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0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01">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096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01">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96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9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0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Content Placeholder 2"/>
          <p:cNvSpPr>
            <a:spLocks noGrp="1"/>
          </p:cNvSpPr>
          <p:nvPr>
            <p:ph idx="1"/>
          </p:nvPr>
        </p:nvSpPr>
        <p:spPr>
          <a:xfrm>
            <a:off x="533400" y="1371600"/>
            <a:ext cx="8610600" cy="5181600"/>
          </a:xfrm>
        </p:spPr>
        <p:txBody>
          <a:bodyPr/>
          <a:lstStyle/>
          <a:p>
            <a:r>
              <a:rPr lang="en-US" altLang="en-US" dirty="0">
                <a:latin typeface="Arial" charset="0"/>
                <a:ea typeface="Arial" charset="0"/>
                <a:cs typeface="Arial" charset="0"/>
              </a:rPr>
              <a:t>Consider “rare” events that occur over time</a:t>
            </a:r>
          </a:p>
          <a:p>
            <a:pPr lvl="1">
              <a:buFont typeface="Wingdings" charset="2"/>
              <a:buChar char="§"/>
            </a:pPr>
            <a:r>
              <a:rPr lang="en-US" altLang="en-US" dirty="0">
                <a:latin typeface="Arial" charset="0"/>
                <a:ea typeface="Arial" charset="0"/>
                <a:cs typeface="Arial" charset="0"/>
              </a:rPr>
              <a:t>Earthquakes, radioactive decay, hits to web server, etc.</a:t>
            </a:r>
            <a:endParaRPr lang="en-US" altLang="en-US" sz="600" dirty="0">
              <a:latin typeface="Arial" charset="0"/>
              <a:ea typeface="Arial" charset="0"/>
              <a:cs typeface="Arial" charset="0"/>
            </a:endParaRPr>
          </a:p>
          <a:p>
            <a:pPr lvl="1">
              <a:buFont typeface="Wingdings" charset="2"/>
              <a:buChar char="§"/>
            </a:pPr>
            <a:r>
              <a:rPr lang="en-US" altLang="en-US" dirty="0">
                <a:latin typeface="Arial" charset="0"/>
                <a:ea typeface="Arial" charset="0"/>
                <a:cs typeface="Arial" charset="0"/>
              </a:rPr>
              <a:t>Have time interval for events (1 year, 1 sec, whatever...)</a:t>
            </a:r>
          </a:p>
          <a:p>
            <a:pPr lvl="1">
              <a:buFont typeface="Wingdings" charset="2"/>
              <a:buChar char="§"/>
            </a:pPr>
            <a:r>
              <a:rPr lang="en-US" altLang="en-US" dirty="0">
                <a:latin typeface="Arial" charset="0"/>
                <a:ea typeface="Arial" charset="0"/>
                <a:cs typeface="Arial" charset="0"/>
                <a:sym typeface="Symbol" charset="2"/>
              </a:rPr>
              <a:t>Events arrive at rate:  events per interval of time</a:t>
            </a:r>
          </a:p>
          <a:p>
            <a:r>
              <a:rPr lang="en-US" altLang="en-US" dirty="0">
                <a:latin typeface="Arial" charset="0"/>
                <a:ea typeface="Arial" charset="0"/>
                <a:cs typeface="Arial" charset="0"/>
              </a:rPr>
              <a:t>Split time interval into  n </a:t>
            </a:r>
            <a:r>
              <a:rPr lang="en-US" altLang="en-US" dirty="0">
                <a:latin typeface="Arial" charset="0"/>
                <a:ea typeface="Arial" charset="0"/>
                <a:cs typeface="Arial" charset="0"/>
                <a:sym typeface="Wingdings" charset="2"/>
              </a:rPr>
              <a:t> </a:t>
            </a:r>
            <a:r>
              <a:rPr lang="en-US" altLang="en-US" dirty="0">
                <a:latin typeface="Arial" charset="0"/>
                <a:ea typeface="Arial" charset="0"/>
                <a:cs typeface="Arial" charset="0"/>
                <a:sym typeface="Symbol" charset="2"/>
              </a:rPr>
              <a:t>  sub-intervals</a:t>
            </a:r>
          </a:p>
          <a:p>
            <a:pPr lvl="1">
              <a:buFont typeface="Wingdings" charset="2"/>
              <a:buChar char="§"/>
            </a:pPr>
            <a:r>
              <a:rPr lang="en-US" altLang="en-US" dirty="0">
                <a:latin typeface="Arial" charset="0"/>
                <a:ea typeface="Arial" charset="0"/>
                <a:cs typeface="Arial" charset="0"/>
                <a:sym typeface="Symbol" charset="2"/>
              </a:rPr>
              <a:t>Assume at most one event per sub-interval</a:t>
            </a:r>
          </a:p>
          <a:p>
            <a:pPr lvl="1">
              <a:buFont typeface="Wingdings" charset="2"/>
              <a:buChar char="§"/>
            </a:pPr>
            <a:r>
              <a:rPr lang="en-US" altLang="en-US" dirty="0">
                <a:latin typeface="Arial" charset="0"/>
                <a:ea typeface="Arial" charset="0"/>
                <a:cs typeface="Arial" charset="0"/>
                <a:sym typeface="Symbol" charset="2"/>
              </a:rPr>
              <a:t>Event occurrences in sub-intervals are independent</a:t>
            </a:r>
          </a:p>
          <a:p>
            <a:pPr lvl="1">
              <a:buFont typeface="Wingdings" charset="2"/>
              <a:buChar char="§"/>
            </a:pPr>
            <a:r>
              <a:rPr lang="en-US" altLang="en-US" dirty="0">
                <a:latin typeface="Arial" charset="0"/>
                <a:ea typeface="Arial" charset="0"/>
                <a:cs typeface="Arial" charset="0"/>
                <a:sym typeface="Symbol" charset="2"/>
              </a:rPr>
              <a:t>With many sub-intervals, probability of event occurring  in any given sub-interval is small</a:t>
            </a:r>
          </a:p>
          <a:p>
            <a:r>
              <a:rPr lang="en-US" altLang="en-US" dirty="0">
                <a:latin typeface="Arial" charset="0"/>
                <a:ea typeface="Arial" charset="0"/>
                <a:cs typeface="Arial" charset="0"/>
                <a:sym typeface="Symbol" charset="2"/>
              </a:rPr>
              <a:t>N(t) = # events in original time interval ~ Poi()</a:t>
            </a:r>
            <a:endParaRPr lang="en-US" altLang="en-US" dirty="0">
              <a:latin typeface="Arial" charset="0"/>
              <a:ea typeface="Arial" charset="0"/>
              <a:cs typeface="Arial" charset="0"/>
            </a:endParaRPr>
          </a:p>
        </p:txBody>
      </p:sp>
      <p:sp>
        <p:nvSpPr>
          <p:cNvPr id="2" name="Title 1"/>
          <p:cNvSpPr>
            <a:spLocks noGrp="1"/>
          </p:cNvSpPr>
          <p:nvPr>
            <p:ph type="title"/>
          </p:nvPr>
        </p:nvSpPr>
        <p:spPr/>
        <p:txBody>
          <a:bodyPr/>
          <a:lstStyle/>
          <a:p>
            <a:endParaRPr lang="en-US"/>
          </a:p>
        </p:txBody>
      </p:sp>
      <p:sp>
        <p:nvSpPr>
          <p:cNvPr id="5"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smtClean="0">
                <a:solidFill>
                  <a:srgbClr val="010000"/>
                </a:solidFill>
                <a:latin typeface="Century Gothic" charset="0"/>
              </a:rPr>
              <a:t>Poisson Process</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0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0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0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01">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0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Content Placeholder 2"/>
          <p:cNvSpPr>
            <a:spLocks noGrp="1"/>
          </p:cNvSpPr>
          <p:nvPr>
            <p:ph idx="1"/>
          </p:nvPr>
        </p:nvSpPr>
        <p:spPr>
          <a:xfrm>
            <a:off x="533400" y="1371600"/>
            <a:ext cx="8382000" cy="5181600"/>
          </a:xfrm>
        </p:spPr>
        <p:txBody>
          <a:bodyPr/>
          <a:lstStyle/>
          <a:p>
            <a:r>
              <a:rPr lang="en-US" altLang="en-US">
                <a:latin typeface="Arial" charset="0"/>
                <a:ea typeface="Arial" charset="0"/>
                <a:cs typeface="Arial" charset="0"/>
              </a:rPr>
              <a:t>Consider requests to a web server in 1 second</a:t>
            </a:r>
          </a:p>
          <a:p>
            <a:pPr lvl="1">
              <a:buFont typeface="Wingdings" charset="2"/>
              <a:buChar char="§"/>
            </a:pPr>
            <a:r>
              <a:rPr lang="en-US" altLang="en-US">
                <a:latin typeface="Arial" charset="0"/>
                <a:ea typeface="Arial" charset="0"/>
                <a:cs typeface="Arial" charset="0"/>
              </a:rPr>
              <a:t>In past, server load averages 2 hits/second</a:t>
            </a:r>
          </a:p>
          <a:p>
            <a:pPr lvl="1">
              <a:buFont typeface="Wingdings" charset="2"/>
              <a:buChar char="§"/>
            </a:pPr>
            <a:r>
              <a:rPr lang="en-US" altLang="en-US">
                <a:latin typeface="Arial" charset="0"/>
                <a:ea typeface="Arial" charset="0"/>
                <a:cs typeface="Arial" charset="0"/>
              </a:rPr>
              <a:t>X = # hits server receives in a second</a:t>
            </a:r>
          </a:p>
          <a:p>
            <a:pPr lvl="1">
              <a:buFont typeface="Wingdings" charset="2"/>
              <a:buChar char="§"/>
            </a:pPr>
            <a:r>
              <a:rPr lang="en-US" altLang="en-US">
                <a:latin typeface="Arial" charset="0"/>
                <a:ea typeface="Arial" charset="0"/>
                <a:cs typeface="Arial" charset="0"/>
              </a:rPr>
              <a:t>What is P(X = 5)?</a:t>
            </a:r>
          </a:p>
          <a:p>
            <a:r>
              <a:rPr lang="en-US" altLang="en-US">
                <a:latin typeface="Arial" charset="0"/>
                <a:ea typeface="Arial" charset="0"/>
                <a:cs typeface="Arial" charset="0"/>
              </a:rPr>
              <a:t>Model</a:t>
            </a:r>
          </a:p>
          <a:p>
            <a:pPr lvl="1">
              <a:buFont typeface="Wingdings" charset="2"/>
              <a:buChar char="§"/>
            </a:pPr>
            <a:r>
              <a:rPr lang="en-US" altLang="en-US">
                <a:latin typeface="Arial" charset="0"/>
                <a:ea typeface="Arial" charset="0"/>
                <a:cs typeface="Arial" charset="0"/>
              </a:rPr>
              <a:t>Assume server cannot acknowledge &gt; 1 hit/msec.</a:t>
            </a:r>
          </a:p>
          <a:p>
            <a:pPr lvl="1">
              <a:buFont typeface="Wingdings" charset="2"/>
              <a:buChar char="§"/>
            </a:pPr>
            <a:r>
              <a:rPr lang="en-US" altLang="en-US">
                <a:latin typeface="Arial" charset="0"/>
                <a:ea typeface="Arial" charset="0"/>
                <a:cs typeface="Arial" charset="0"/>
              </a:rPr>
              <a:t>1 sec = 1000 msec. (= large </a:t>
            </a:r>
            <a:r>
              <a:rPr lang="en-US" altLang="en-US" i="1">
                <a:latin typeface="Arial" charset="0"/>
                <a:ea typeface="Arial" charset="0"/>
                <a:cs typeface="Arial" charset="0"/>
              </a:rPr>
              <a:t>n</a:t>
            </a:r>
            <a:r>
              <a:rPr lang="en-US" altLang="en-US">
                <a:latin typeface="Arial" charset="0"/>
                <a:ea typeface="Arial" charset="0"/>
                <a:cs typeface="Arial" charset="0"/>
              </a:rPr>
              <a:t>)</a:t>
            </a:r>
          </a:p>
          <a:p>
            <a:pPr lvl="1">
              <a:buFont typeface="Wingdings" charset="2"/>
              <a:buChar char="§"/>
            </a:pPr>
            <a:r>
              <a:rPr lang="en-US" altLang="en-US">
                <a:latin typeface="Arial" charset="0"/>
                <a:ea typeface="Arial" charset="0"/>
                <a:cs typeface="Arial" charset="0"/>
              </a:rPr>
              <a:t>P(hit server in 1 msec) = 2/1000 (= small </a:t>
            </a:r>
            <a:r>
              <a:rPr lang="en-US" altLang="en-US" i="1">
                <a:latin typeface="Arial" charset="0"/>
                <a:ea typeface="Arial" charset="0"/>
                <a:cs typeface="Arial" charset="0"/>
              </a:rPr>
              <a:t>p</a:t>
            </a:r>
            <a:r>
              <a:rPr lang="en-US" altLang="en-US">
                <a:latin typeface="Arial" charset="0"/>
                <a:ea typeface="Arial" charset="0"/>
                <a:cs typeface="Arial" charset="0"/>
              </a:rPr>
              <a:t>)</a:t>
            </a:r>
          </a:p>
          <a:p>
            <a:pPr lvl="1">
              <a:buFont typeface="Wingdings" charset="2"/>
              <a:buChar char="§"/>
            </a:pPr>
            <a:r>
              <a:rPr lang="en-US" altLang="en-US">
                <a:latin typeface="Arial" charset="0"/>
                <a:ea typeface="Arial" charset="0"/>
                <a:cs typeface="Arial" charset="0"/>
              </a:rPr>
              <a:t>X ~ Poi(</a:t>
            </a:r>
            <a:r>
              <a:rPr lang="en-US" altLang="en-US">
                <a:latin typeface="Symbol" charset="2"/>
                <a:ea typeface="Arial" charset="0"/>
                <a:cs typeface="Arial" charset="0"/>
              </a:rPr>
              <a:t>l</a:t>
            </a:r>
            <a:r>
              <a:rPr lang="en-US" altLang="en-US">
                <a:latin typeface="Arial" charset="0"/>
                <a:ea typeface="Arial" charset="0"/>
                <a:cs typeface="Arial" charset="0"/>
              </a:rPr>
              <a:t> = 2)</a:t>
            </a:r>
          </a:p>
        </p:txBody>
      </p:sp>
      <p:graphicFrame>
        <p:nvGraphicFramePr>
          <p:cNvPr id="4098" name="Object 2"/>
          <p:cNvGraphicFramePr>
            <a:graphicFrameLocks noChangeAspect="1"/>
          </p:cNvGraphicFramePr>
          <p:nvPr/>
        </p:nvGraphicFramePr>
        <p:xfrm>
          <a:off x="2438400" y="5410200"/>
          <a:ext cx="4538663" cy="914400"/>
        </p:xfrm>
        <a:graphic>
          <a:graphicData uri="http://schemas.openxmlformats.org/presentationml/2006/ole">
            <mc:AlternateContent xmlns:mc="http://schemas.openxmlformats.org/markup-compatibility/2006">
              <mc:Choice xmlns:v="urn:schemas-microsoft-com:vml" Requires="v">
                <p:oleObj spid="_x0000_s22537" name="Equation" r:id="rId3" imgW="1689100" imgH="419100" progId="Equation.3">
                  <p:embed/>
                </p:oleObj>
              </mc:Choice>
              <mc:Fallback>
                <p:oleObj name="Equation" r:id="rId3" imgW="1689100" imgH="4191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410200"/>
                        <a:ext cx="453866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endParaRPr lang="en-US"/>
          </a:p>
        </p:txBody>
      </p:sp>
      <p:sp>
        <p:nvSpPr>
          <p:cNvPr id="6"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smtClean="0">
                <a:solidFill>
                  <a:srgbClr val="010000"/>
                </a:solidFill>
                <a:latin typeface="Century Gothic" charset="0"/>
              </a:rPr>
              <a:t>Web Server Load</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1">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01">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1">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01">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0"/>
            <a:ext cx="9982200" cy="6914337"/>
          </a:xfrm>
          <a:prstGeom prst="rect">
            <a:avLst/>
          </a:prstGeom>
        </p:spPr>
      </p:pic>
      <p:sp>
        <p:nvSpPr>
          <p:cNvPr id="5" name="Rectangle 2"/>
          <p:cNvSpPr txBox="1">
            <a:spLocks noChangeArrowheads="1"/>
          </p:cNvSpPr>
          <p:nvPr/>
        </p:nvSpPr>
        <p:spPr>
          <a:xfrm rot="20857288">
            <a:off x="441026" y="1335126"/>
            <a:ext cx="8271694"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Probability </a:t>
            </a:r>
            <a:r>
              <a:rPr lang="en-US" altLang="zh-CN" sz="4000" b="1" smtClean="0">
                <a:solidFill>
                  <a:srgbClr val="010000"/>
                </a:solidFill>
                <a:latin typeface="Century Gothic" charset="0"/>
              </a:rPr>
              <a:t>for Extreme Weather?</a:t>
            </a:r>
            <a:endParaRPr lang="en-US" altLang="zh-CN" sz="4000" b="1" dirty="0">
              <a:solidFill>
                <a:srgbClr val="010000"/>
              </a:solidFill>
              <a:latin typeface="Century Gothic" charset="0"/>
            </a:endParaRPr>
          </a:p>
        </p:txBody>
      </p:sp>
    </p:spTree>
    <p:extLst>
      <p:ext uri="{BB962C8B-B14F-4D97-AF65-F5344CB8AC3E}">
        <p14:creationId xmlns:p14="http://schemas.microsoft.com/office/powerpoint/2010/main" val="507256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634936443"/>
              </p:ext>
            </p:extLst>
          </p:nvPr>
        </p:nvGraphicFramePr>
        <p:xfrm>
          <a:off x="152400" y="838200"/>
          <a:ext cx="8763000" cy="58674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a:solidFill>
                  <a:srgbClr val="010000"/>
                </a:solidFill>
                <a:latin typeface="Century Gothic" charset="0"/>
              </a:rPr>
              <a:t>H</a:t>
            </a:r>
            <a:r>
              <a:rPr lang="en-US" altLang="zh-CN" sz="4000" b="1" dirty="0" smtClean="0">
                <a:solidFill>
                  <a:srgbClr val="010000"/>
                </a:solidFill>
                <a:latin typeface="Century Gothic" charset="0"/>
              </a:rPr>
              <a:t>urricanes per Year since 1851</a:t>
            </a:r>
            <a:endParaRPr lang="en-US" altLang="zh-CN" sz="4000" b="1" dirty="0">
              <a:solidFill>
                <a:srgbClr val="010000"/>
              </a:solidFill>
              <a:latin typeface="Century Gothic" charset="0"/>
            </a:endParaRPr>
          </a:p>
        </p:txBody>
      </p:sp>
    </p:spTree>
    <p:extLst>
      <p:ext uri="{BB962C8B-B14F-4D97-AF65-F5344CB8AC3E}">
        <p14:creationId xmlns:p14="http://schemas.microsoft.com/office/powerpoint/2010/main" val="15447545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11511" y="-25657"/>
            <a:ext cx="9255512" cy="711783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26020" y="2667000"/>
            <a:ext cx="9143999" cy="707886"/>
          </a:xfrm>
          <a:prstGeom prst="rect">
            <a:avLst/>
          </a:prstGeom>
          <a:noFill/>
        </p:spPr>
        <p:txBody>
          <a:bodyPr wrap="square" rtlCol="0">
            <a:spAutoFit/>
          </a:bodyPr>
          <a:lstStyle/>
          <a:p>
            <a:pPr algn="ctr"/>
            <a:r>
              <a:rPr lang="en-US" sz="4000" dirty="0" smtClean="0">
                <a:solidFill>
                  <a:schemeClr val="bg1"/>
                </a:solidFill>
                <a:latin typeface="Arial" charset="0"/>
                <a:ea typeface="Arial" charset="0"/>
                <a:cs typeface="Arial" charset="0"/>
              </a:rPr>
              <a:t>To the code!</a:t>
            </a:r>
            <a:endParaRPr lang="en-US" sz="4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4709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1309873049"/>
              </p:ext>
            </p:extLst>
          </p:nvPr>
        </p:nvGraphicFramePr>
        <p:xfrm>
          <a:off x="152400" y="838200"/>
          <a:ext cx="8788400" cy="56515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937000" y="2139950"/>
            <a:ext cx="4867038" cy="461665"/>
          </a:xfrm>
          <a:prstGeom prst="rect">
            <a:avLst/>
          </a:prstGeom>
          <a:noFill/>
        </p:spPr>
        <p:txBody>
          <a:bodyPr wrap="none" rtlCol="0">
            <a:spAutoFit/>
          </a:bodyPr>
          <a:lstStyle/>
          <a:p>
            <a:r>
              <a:rPr lang="en-US" smtClean="0"/>
              <a:t>Until 1966, things look pretty Poisson</a:t>
            </a:r>
            <a:endParaRPr lang="en-US"/>
          </a:p>
        </p:txBody>
      </p:sp>
      <p:sp>
        <p:nvSpPr>
          <p:cNvPr id="8" name="TextBox 7"/>
          <p:cNvSpPr txBox="1"/>
          <p:nvPr/>
        </p:nvSpPr>
        <p:spPr>
          <a:xfrm>
            <a:off x="4699000" y="2825750"/>
            <a:ext cx="1903085" cy="461665"/>
          </a:xfrm>
          <a:prstGeom prst="rect">
            <a:avLst/>
          </a:prstGeom>
          <a:noFill/>
        </p:spPr>
        <p:txBody>
          <a:bodyPr wrap="none" rtlCol="0">
            <a:spAutoFit/>
          </a:bodyPr>
          <a:lstStyle/>
          <a:p>
            <a:r>
              <a:rPr lang="en-US" dirty="0" smtClean="0"/>
              <a:t>Lambda = 8.5</a:t>
            </a:r>
            <a:endParaRPr lang="en-US" dirty="0"/>
          </a:p>
        </p:txBody>
      </p:sp>
      <p:sp>
        <p:nvSpPr>
          <p:cNvPr id="9"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smtClean="0">
                <a:solidFill>
                  <a:srgbClr val="010000"/>
                </a:solidFill>
                <a:latin typeface="Century Gothic" charset="0"/>
              </a:rPr>
              <a:t>Historically ~ Poisson(8.5)</a:t>
            </a:r>
            <a:endParaRPr lang="en-US" altLang="zh-CN" sz="4000" b="1" dirty="0">
              <a:solidFill>
                <a:srgbClr val="010000"/>
              </a:solidFill>
              <a:latin typeface="Century Gothic" charset="0"/>
            </a:endParaRPr>
          </a:p>
        </p:txBody>
      </p:sp>
    </p:spTree>
    <p:extLst>
      <p:ext uri="{BB962C8B-B14F-4D97-AF65-F5344CB8AC3E}">
        <p14:creationId xmlns:p14="http://schemas.microsoft.com/office/powerpoint/2010/main" val="1259248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Improbability Drive</a:t>
            </a:r>
            <a:endParaRPr lang="en-US" altLang="zh-CN" sz="4000" b="1" dirty="0">
              <a:solidFill>
                <a:srgbClr val="010000"/>
              </a:solidFill>
              <a:latin typeface="Century Gothic" charset="0"/>
            </a:endParaRPr>
          </a:p>
        </p:txBody>
      </p:sp>
      <p:sp>
        <p:nvSpPr>
          <p:cNvPr id="5" name="Content Placeholder 2"/>
          <p:cNvSpPr>
            <a:spLocks noGrp="1"/>
          </p:cNvSpPr>
          <p:nvPr>
            <p:ph idx="1"/>
          </p:nvPr>
        </p:nvSpPr>
        <p:spPr>
          <a:xfrm>
            <a:off x="533400" y="1371600"/>
            <a:ext cx="8610600" cy="5181600"/>
          </a:xfrm>
        </p:spPr>
        <p:txBody>
          <a:bodyPr/>
          <a:lstStyle/>
          <a:p>
            <a:r>
              <a:rPr lang="en-US" altLang="en-US" dirty="0" smtClean="0">
                <a:latin typeface="Arial" charset="0"/>
                <a:ea typeface="Arial" charset="0"/>
                <a:cs typeface="Arial" charset="0"/>
              </a:rPr>
              <a:t>What is the probability of over 15 hurricanes in a season given that the distribution doesn’t change? </a:t>
            </a:r>
          </a:p>
          <a:p>
            <a:pPr lvl="1"/>
            <a:r>
              <a:rPr lang="en-US" altLang="en-US" dirty="0" smtClean="0">
                <a:latin typeface="Arial" charset="0"/>
                <a:ea typeface="Arial" charset="0"/>
                <a:cs typeface="Arial" charset="0"/>
                <a:sym typeface="Symbol" charset="2"/>
              </a:rPr>
              <a:t>Let X = # hurricanes in a year. X ~ Poi(8.5)</a:t>
            </a:r>
          </a:p>
          <a:p>
            <a:r>
              <a:rPr lang="en-US" altLang="en-US" dirty="0" smtClean="0">
                <a:latin typeface="Arial" charset="0"/>
                <a:ea typeface="Arial" charset="0"/>
                <a:cs typeface="Arial" charset="0"/>
                <a:sym typeface="Symbol" charset="2"/>
              </a:rPr>
              <a:t>Solution:</a:t>
            </a:r>
            <a:endParaRPr lang="en-US" altLang="en-US" dirty="0">
              <a:latin typeface="Arial" charset="0"/>
              <a:ea typeface="Arial" charset="0"/>
              <a:cs typeface="Arial" charset="0"/>
            </a:endParaRPr>
          </a:p>
          <a:p>
            <a:pPr lvl="1"/>
            <a:endParaRPr lang="en-US" altLang="en-US" dirty="0">
              <a:latin typeface="Arial" charset="0"/>
              <a:ea typeface="Arial" charset="0"/>
              <a:cs typeface="Arial" charset="0"/>
            </a:endParaRPr>
          </a:p>
        </p:txBody>
      </p:sp>
      <p:sp>
        <p:nvSpPr>
          <p:cNvPr id="7" name="Freeform 6"/>
          <p:cNvSpPr/>
          <p:nvPr/>
        </p:nvSpPr>
        <p:spPr bwMode="auto">
          <a:xfrm>
            <a:off x="5564459" y="4204010"/>
            <a:ext cx="702526" cy="321414"/>
          </a:xfrm>
          <a:custGeom>
            <a:avLst/>
            <a:gdLst>
              <a:gd name="connsiteX0" fmla="*/ 702526 w 702526"/>
              <a:gd name="connsiteY0" fmla="*/ 0 h 321414"/>
              <a:gd name="connsiteX1" fmla="*/ 512956 w 702526"/>
              <a:gd name="connsiteY1" fmla="*/ 22302 h 321414"/>
              <a:gd name="connsiteX2" fmla="*/ 390292 w 702526"/>
              <a:gd name="connsiteY2" fmla="*/ 55756 h 321414"/>
              <a:gd name="connsiteX3" fmla="*/ 345687 w 702526"/>
              <a:gd name="connsiteY3" fmla="*/ 78058 h 321414"/>
              <a:gd name="connsiteX4" fmla="*/ 278780 w 702526"/>
              <a:gd name="connsiteY4" fmla="*/ 100361 h 321414"/>
              <a:gd name="connsiteX5" fmla="*/ 200721 w 702526"/>
              <a:gd name="connsiteY5" fmla="*/ 144966 h 321414"/>
              <a:gd name="connsiteX6" fmla="*/ 122663 w 702526"/>
              <a:gd name="connsiteY6" fmla="*/ 211873 h 321414"/>
              <a:gd name="connsiteX7" fmla="*/ 89209 w 702526"/>
              <a:gd name="connsiteY7" fmla="*/ 223024 h 321414"/>
              <a:gd name="connsiteX8" fmla="*/ 55756 w 702526"/>
              <a:gd name="connsiteY8" fmla="*/ 245327 h 321414"/>
              <a:gd name="connsiteX9" fmla="*/ 22302 w 702526"/>
              <a:gd name="connsiteY9" fmla="*/ 278780 h 321414"/>
              <a:gd name="connsiteX10" fmla="*/ 0 w 702526"/>
              <a:gd name="connsiteY10" fmla="*/ 234175 h 321414"/>
              <a:gd name="connsiteX11" fmla="*/ 11151 w 702526"/>
              <a:gd name="connsiteY11" fmla="*/ 289931 h 321414"/>
              <a:gd name="connsiteX12" fmla="*/ 167268 w 702526"/>
              <a:gd name="connsiteY12" fmla="*/ 312234 h 32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526" h="321414">
                <a:moveTo>
                  <a:pt x="702526" y="0"/>
                </a:moveTo>
                <a:cubicBezTo>
                  <a:pt x="579716" y="30702"/>
                  <a:pt x="771826" y="-14680"/>
                  <a:pt x="512956" y="22302"/>
                </a:cubicBezTo>
                <a:cubicBezTo>
                  <a:pt x="504433" y="23520"/>
                  <a:pt x="417510" y="44091"/>
                  <a:pt x="390292" y="55756"/>
                </a:cubicBezTo>
                <a:cubicBezTo>
                  <a:pt x="375013" y="62304"/>
                  <a:pt x="361121" y="71884"/>
                  <a:pt x="345687" y="78058"/>
                </a:cubicBezTo>
                <a:cubicBezTo>
                  <a:pt x="323860" y="86789"/>
                  <a:pt x="300607" y="91630"/>
                  <a:pt x="278780" y="100361"/>
                </a:cubicBezTo>
                <a:cubicBezTo>
                  <a:pt x="257802" y="108752"/>
                  <a:pt x="219293" y="129490"/>
                  <a:pt x="200721" y="144966"/>
                </a:cubicBezTo>
                <a:cubicBezTo>
                  <a:pt x="157580" y="180917"/>
                  <a:pt x="175813" y="181502"/>
                  <a:pt x="122663" y="211873"/>
                </a:cubicBezTo>
                <a:cubicBezTo>
                  <a:pt x="112457" y="217705"/>
                  <a:pt x="100360" y="219307"/>
                  <a:pt x="89209" y="223024"/>
                </a:cubicBezTo>
                <a:cubicBezTo>
                  <a:pt x="78058" y="230458"/>
                  <a:pt x="66052" y="236747"/>
                  <a:pt x="55756" y="245327"/>
                </a:cubicBezTo>
                <a:cubicBezTo>
                  <a:pt x="43641" y="255423"/>
                  <a:pt x="37766" y="281873"/>
                  <a:pt x="22302" y="278780"/>
                </a:cubicBezTo>
                <a:cubicBezTo>
                  <a:pt x="6002" y="275520"/>
                  <a:pt x="7434" y="249043"/>
                  <a:pt x="0" y="234175"/>
                </a:cubicBezTo>
                <a:cubicBezTo>
                  <a:pt x="3717" y="252760"/>
                  <a:pt x="3685" y="272510"/>
                  <a:pt x="11151" y="289931"/>
                </a:cubicBezTo>
                <a:cubicBezTo>
                  <a:pt x="34226" y="343775"/>
                  <a:pt x="153470" y="312234"/>
                  <a:pt x="167268" y="312234"/>
                </a:cubicBezTo>
              </a:path>
            </a:pathLst>
          </a:custGeom>
          <a:noFill/>
          <a:ln w="38100" cap="flat"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 name="TextBox 7"/>
          <p:cNvSpPr txBox="1"/>
          <p:nvPr/>
        </p:nvSpPr>
        <p:spPr>
          <a:xfrm>
            <a:off x="6400800" y="3048000"/>
            <a:ext cx="2514600" cy="2308324"/>
          </a:xfrm>
          <a:prstGeom prst="rect">
            <a:avLst/>
          </a:prstGeom>
          <a:noFill/>
        </p:spPr>
        <p:txBody>
          <a:bodyPr wrap="square" rtlCol="0">
            <a:spAutoFit/>
          </a:bodyPr>
          <a:lstStyle/>
          <a:p>
            <a:r>
              <a:rPr lang="en-US" dirty="0" smtClean="0">
                <a:solidFill>
                  <a:srgbClr val="7030A0"/>
                </a:solidFill>
                <a:latin typeface="Chalkboard" charset="0"/>
                <a:ea typeface="Chalkboard" charset="0"/>
                <a:cs typeface="Chalkboard" charset="0"/>
              </a:rPr>
              <a:t>This is the pdf of a Poisson. Your favorite programming language has a function for it</a:t>
            </a:r>
            <a:endParaRPr lang="en-US" dirty="0">
              <a:solidFill>
                <a:srgbClr val="7030A0"/>
              </a:solidFill>
              <a:latin typeface="Chalkboard" charset="0"/>
              <a:ea typeface="Chalkboard" charset="0"/>
              <a:cs typeface="Chalkboard" charset="0"/>
            </a:endParaRPr>
          </a:p>
        </p:txBody>
      </p:sp>
      <p:pic>
        <p:nvPicPr>
          <p:cNvPr id="9" name="Picture 8"/>
          <p:cNvPicPr>
            <a:picLocks noChangeAspect="1"/>
          </p:cNvPicPr>
          <p:nvPr/>
        </p:nvPicPr>
        <p:blipFill>
          <a:blip r:embed="rId2"/>
          <a:stretch>
            <a:fillRect/>
          </a:stretch>
        </p:blipFill>
        <p:spPr>
          <a:xfrm>
            <a:off x="1066800" y="3505200"/>
            <a:ext cx="5130800" cy="2806700"/>
          </a:xfrm>
          <a:prstGeom prst="rect">
            <a:avLst/>
          </a:prstGeom>
        </p:spPr>
      </p:pic>
    </p:spTree>
    <p:extLst>
      <p:ext uri="{BB962C8B-B14F-4D97-AF65-F5344CB8AC3E}">
        <p14:creationId xmlns:p14="http://schemas.microsoft.com/office/powerpoint/2010/main" val="158213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Storing Data on DNA</a:t>
            </a:r>
            <a:endParaRPr lang="en-US" altLang="zh-CN" sz="4000" b="1" dirty="0">
              <a:solidFill>
                <a:srgbClr val="010000"/>
              </a:solidFill>
              <a:latin typeface="Century Gothic" charset="0"/>
            </a:endParaRPr>
          </a:p>
        </p:txBody>
      </p:sp>
      <p:sp>
        <p:nvSpPr>
          <p:cNvPr id="6" name="Content Placeholder 2"/>
          <p:cNvSpPr>
            <a:spLocks noGrp="1"/>
          </p:cNvSpPr>
          <p:nvPr>
            <p:ph idx="1"/>
          </p:nvPr>
        </p:nvSpPr>
        <p:spPr>
          <a:xfrm>
            <a:off x="533400" y="1295400"/>
            <a:ext cx="8382000" cy="5181600"/>
          </a:xfrm>
        </p:spPr>
        <p:txBody>
          <a:bodyPr/>
          <a:lstStyle/>
          <a:p>
            <a:r>
              <a:rPr lang="en-US" altLang="en-US" dirty="0" smtClean="0">
                <a:latin typeface="Arial" charset="0"/>
                <a:ea typeface="Arial" charset="0"/>
                <a:cs typeface="Arial" charset="0"/>
              </a:rPr>
              <a:t>We want to know the probability of 100 base pairs being corrupted?</a:t>
            </a:r>
            <a:endParaRPr lang="en-US" altLang="en-US" dirty="0">
              <a:latin typeface="Arial" charset="0"/>
              <a:ea typeface="Arial" charset="0"/>
              <a:cs typeface="Arial" charset="0"/>
            </a:endParaRPr>
          </a:p>
          <a:p>
            <a:pPr lvl="1">
              <a:buFont typeface="Wingdings" charset="2"/>
              <a:buChar char="§"/>
            </a:pPr>
            <a:r>
              <a:rPr lang="en-US" altLang="en-US" dirty="0" smtClean="0">
                <a:latin typeface="Arial" charset="0"/>
                <a:ea typeface="Arial" charset="0"/>
                <a:cs typeface="Arial" charset="0"/>
              </a:rPr>
              <a:t>Probability of each base pair being corrupted is 10</a:t>
            </a:r>
            <a:r>
              <a:rPr lang="en-US" altLang="en-US" baseline="40000" dirty="0" smtClean="0">
                <a:latin typeface="Arial" charset="0"/>
                <a:ea typeface="Arial" charset="0"/>
                <a:cs typeface="Arial" charset="0"/>
              </a:rPr>
              <a:t>-6</a:t>
            </a:r>
            <a:endParaRPr lang="en-US" altLang="en-US" dirty="0" smtClean="0">
              <a:latin typeface="Arial" charset="0"/>
              <a:ea typeface="Arial" charset="0"/>
              <a:cs typeface="Arial" charset="0"/>
            </a:endParaRPr>
          </a:p>
          <a:p>
            <a:pPr lvl="1">
              <a:buFont typeface="Wingdings" charset="2"/>
              <a:buChar char="§"/>
            </a:pPr>
            <a:r>
              <a:rPr lang="en-US" altLang="en-US" i="1" dirty="0" smtClean="0">
                <a:latin typeface="Arial" charset="0"/>
                <a:ea typeface="Arial" charset="0"/>
                <a:cs typeface="Arial" charset="0"/>
              </a:rPr>
              <a:t>n</a:t>
            </a:r>
            <a:r>
              <a:rPr lang="en-US" altLang="en-US" dirty="0" smtClean="0">
                <a:latin typeface="Arial" charset="0"/>
                <a:ea typeface="Arial" charset="0"/>
                <a:cs typeface="Arial" charset="0"/>
              </a:rPr>
              <a:t> </a:t>
            </a:r>
            <a:r>
              <a:rPr lang="en-US" altLang="en-US" dirty="0">
                <a:latin typeface="Arial" charset="0"/>
                <a:ea typeface="Arial" charset="0"/>
                <a:cs typeface="Arial" charset="0"/>
              </a:rPr>
              <a:t>= 4 </a:t>
            </a:r>
            <a:r>
              <a:rPr lang="en-US" altLang="en-US" dirty="0" smtClean="0">
                <a:latin typeface="Arial" charset="0"/>
                <a:ea typeface="Arial" charset="0"/>
                <a:cs typeface="Arial" charset="0"/>
              </a:rPr>
              <a:t>base-pairs</a:t>
            </a:r>
            <a:endParaRPr lang="en-US" altLang="en-US" i="1" dirty="0">
              <a:latin typeface="Arial" charset="0"/>
              <a:ea typeface="Arial" charset="0"/>
              <a:cs typeface="Arial" charset="0"/>
            </a:endParaRPr>
          </a:p>
          <a:p>
            <a:pPr lvl="1">
              <a:buFont typeface="Wingdings" charset="2"/>
              <a:buChar char="§"/>
            </a:pPr>
            <a:r>
              <a:rPr lang="en-US" altLang="en-US" dirty="0">
                <a:latin typeface="Arial" charset="0"/>
                <a:ea typeface="Arial" charset="0"/>
                <a:cs typeface="Arial" charset="0"/>
              </a:rPr>
              <a:t>X = number of bits corrupted.  X ~ Bin(4, 0.1)</a:t>
            </a:r>
          </a:p>
          <a:p>
            <a:pPr lvl="1">
              <a:buFont typeface="Wingdings" charset="2"/>
              <a:buChar char="§"/>
            </a:pPr>
            <a:r>
              <a:rPr lang="en-US" altLang="en-US" dirty="0">
                <a:latin typeface="Arial" charset="0"/>
                <a:ea typeface="Arial" charset="0"/>
                <a:cs typeface="Arial" charset="0"/>
              </a:rPr>
              <a:t>In real networks, send large bit strings (length </a:t>
            </a:r>
            <a:r>
              <a:rPr lang="en-US" altLang="en-US" i="1" dirty="0">
                <a:latin typeface="Arial" charset="0"/>
                <a:ea typeface="Arial" charset="0"/>
                <a:cs typeface="Arial" charset="0"/>
              </a:rPr>
              <a:t>n</a:t>
            </a:r>
            <a:r>
              <a:rPr lang="en-US" altLang="en-US" dirty="0">
                <a:latin typeface="Arial" charset="0"/>
                <a:ea typeface="Arial" charset="0"/>
                <a:cs typeface="Arial" charset="0"/>
              </a:rPr>
              <a:t> </a:t>
            </a:r>
            <a:r>
              <a:rPr lang="en-US" altLang="en-US" dirty="0">
                <a:latin typeface="Arial" charset="0"/>
                <a:ea typeface="Arial" charset="0"/>
                <a:cs typeface="Arial" charset="0"/>
                <a:sym typeface="Symbol" charset="2"/>
              </a:rPr>
              <a:t></a:t>
            </a:r>
            <a:r>
              <a:rPr lang="en-US" altLang="en-US" dirty="0">
                <a:latin typeface="Arial" charset="0"/>
                <a:ea typeface="Arial" charset="0"/>
                <a:cs typeface="Arial" charset="0"/>
              </a:rPr>
              <a:t> 10</a:t>
            </a:r>
            <a:r>
              <a:rPr lang="en-US" altLang="en-US" baseline="40000" dirty="0">
                <a:latin typeface="Arial" charset="0"/>
                <a:ea typeface="Arial" charset="0"/>
                <a:cs typeface="Arial" charset="0"/>
              </a:rPr>
              <a:t>4</a:t>
            </a:r>
            <a:r>
              <a:rPr lang="en-US" altLang="en-US" dirty="0">
                <a:latin typeface="Arial" charset="0"/>
                <a:ea typeface="Arial" charset="0"/>
                <a:cs typeface="Arial" charset="0"/>
              </a:rPr>
              <a:t>)</a:t>
            </a:r>
          </a:p>
          <a:p>
            <a:pPr lvl="1">
              <a:buFont typeface="Wingdings" charset="2"/>
              <a:buChar char="§"/>
            </a:pPr>
            <a:r>
              <a:rPr lang="en-US" altLang="en-US" dirty="0">
                <a:latin typeface="Arial" charset="0"/>
                <a:ea typeface="Arial" charset="0"/>
                <a:cs typeface="Arial" charset="0"/>
              </a:rPr>
              <a:t>Probability of bit corruption is very small </a:t>
            </a:r>
            <a:r>
              <a:rPr lang="en-US" altLang="en-US" i="1" dirty="0">
                <a:latin typeface="Arial" charset="0"/>
                <a:ea typeface="Arial" charset="0"/>
                <a:cs typeface="Arial" charset="0"/>
              </a:rPr>
              <a:t>p</a:t>
            </a:r>
            <a:r>
              <a:rPr lang="en-US" altLang="en-US" dirty="0">
                <a:latin typeface="Arial" charset="0"/>
                <a:ea typeface="Arial" charset="0"/>
                <a:cs typeface="Arial" charset="0"/>
              </a:rPr>
              <a:t> </a:t>
            </a:r>
            <a:r>
              <a:rPr lang="en-US" altLang="en-US" dirty="0">
                <a:latin typeface="Arial" charset="0"/>
                <a:ea typeface="Arial" charset="0"/>
                <a:cs typeface="Arial" charset="0"/>
                <a:sym typeface="Symbol" charset="2"/>
              </a:rPr>
              <a:t></a:t>
            </a:r>
            <a:r>
              <a:rPr lang="en-US" altLang="en-US" dirty="0">
                <a:latin typeface="Arial" charset="0"/>
                <a:ea typeface="Arial" charset="0"/>
                <a:cs typeface="Arial" charset="0"/>
              </a:rPr>
              <a:t> 10</a:t>
            </a:r>
            <a:r>
              <a:rPr lang="en-US" altLang="en-US" baseline="40000" dirty="0">
                <a:latin typeface="Arial" charset="0"/>
                <a:ea typeface="Arial" charset="0"/>
                <a:cs typeface="Arial" charset="0"/>
              </a:rPr>
              <a:t>-6</a:t>
            </a:r>
            <a:endParaRPr lang="en-US" altLang="en-US" dirty="0">
              <a:latin typeface="Arial" charset="0"/>
              <a:ea typeface="Arial" charset="0"/>
              <a:cs typeface="Arial" charset="0"/>
            </a:endParaRPr>
          </a:p>
          <a:p>
            <a:pPr lvl="1">
              <a:buFont typeface="Wingdings" charset="2"/>
              <a:buChar char="§"/>
            </a:pPr>
            <a:r>
              <a:rPr lang="en-US" altLang="en-US" dirty="0">
                <a:latin typeface="Arial" charset="0"/>
                <a:ea typeface="Arial" charset="0"/>
                <a:cs typeface="Arial" charset="0"/>
              </a:rPr>
              <a:t>X ~ Bin(10</a:t>
            </a:r>
            <a:r>
              <a:rPr lang="en-US" altLang="en-US" baseline="40000" dirty="0">
                <a:latin typeface="Arial" charset="0"/>
                <a:ea typeface="Arial" charset="0"/>
                <a:cs typeface="Arial" charset="0"/>
              </a:rPr>
              <a:t>4</a:t>
            </a:r>
            <a:r>
              <a:rPr lang="en-US" altLang="en-US" dirty="0">
                <a:latin typeface="Arial" charset="0"/>
                <a:ea typeface="Arial" charset="0"/>
                <a:cs typeface="Arial" charset="0"/>
              </a:rPr>
              <a:t>, 10</a:t>
            </a:r>
            <a:r>
              <a:rPr lang="en-US" altLang="en-US" baseline="40000" dirty="0">
                <a:latin typeface="Arial" charset="0"/>
                <a:ea typeface="Arial" charset="0"/>
                <a:cs typeface="Arial" charset="0"/>
              </a:rPr>
              <a:t>-6</a:t>
            </a:r>
            <a:r>
              <a:rPr lang="en-US" altLang="en-US" dirty="0">
                <a:latin typeface="Arial" charset="0"/>
                <a:ea typeface="Arial" charset="0"/>
                <a:cs typeface="Arial" charset="0"/>
              </a:rPr>
              <a:t>) is unwieldy to compute</a:t>
            </a:r>
          </a:p>
          <a:p>
            <a:r>
              <a:rPr lang="en-US" altLang="en-US" dirty="0">
                <a:latin typeface="Arial" charset="0"/>
                <a:ea typeface="Arial" charset="0"/>
                <a:cs typeface="Arial" charset="0"/>
              </a:rPr>
              <a:t>Extreme </a:t>
            </a:r>
            <a:r>
              <a:rPr lang="en-US" altLang="en-US" i="1" dirty="0">
                <a:latin typeface="Arial" charset="0"/>
                <a:ea typeface="Arial" charset="0"/>
                <a:cs typeface="Arial" charset="0"/>
              </a:rPr>
              <a:t>n</a:t>
            </a:r>
            <a:r>
              <a:rPr lang="en-US" altLang="en-US" dirty="0">
                <a:latin typeface="Arial" charset="0"/>
                <a:ea typeface="Arial" charset="0"/>
                <a:cs typeface="Arial" charset="0"/>
              </a:rPr>
              <a:t> and </a:t>
            </a:r>
            <a:r>
              <a:rPr lang="en-US" altLang="en-US" i="1" dirty="0">
                <a:latin typeface="Arial" charset="0"/>
                <a:ea typeface="Arial" charset="0"/>
                <a:cs typeface="Arial" charset="0"/>
              </a:rPr>
              <a:t>p</a:t>
            </a:r>
            <a:r>
              <a:rPr lang="en-US" altLang="en-US" dirty="0">
                <a:latin typeface="Arial" charset="0"/>
                <a:ea typeface="Arial" charset="0"/>
                <a:cs typeface="Arial" charset="0"/>
              </a:rPr>
              <a:t> values arise in many cases</a:t>
            </a:r>
          </a:p>
          <a:p>
            <a:pPr lvl="1">
              <a:buFont typeface="Wingdings" charset="2"/>
              <a:buChar char="§"/>
            </a:pPr>
            <a:r>
              <a:rPr lang="en-US" altLang="en-US" dirty="0">
                <a:latin typeface="Arial" charset="0"/>
                <a:ea typeface="Arial" charset="0"/>
                <a:cs typeface="Arial" charset="0"/>
              </a:rPr>
              <a:t># bit errors in file written to disk (# of typos in a book)</a:t>
            </a:r>
          </a:p>
          <a:p>
            <a:pPr lvl="1">
              <a:buFont typeface="Wingdings" charset="2"/>
              <a:buChar char="§"/>
            </a:pPr>
            <a:r>
              <a:rPr lang="en-US" altLang="en-US" dirty="0">
                <a:latin typeface="Arial" charset="0"/>
                <a:ea typeface="Arial" charset="0"/>
                <a:cs typeface="Arial" charset="0"/>
              </a:rPr>
              <a:t># </a:t>
            </a:r>
            <a:r>
              <a:rPr lang="en-US" altLang="en-US" dirty="0" smtClean="0">
                <a:latin typeface="Arial" charset="0"/>
                <a:ea typeface="Arial" charset="0"/>
                <a:cs typeface="Arial" charset="0"/>
              </a:rPr>
              <a:t>visitors to a popular website</a:t>
            </a:r>
            <a:endParaRPr lang="en-US" altLang="en-US" dirty="0">
              <a:latin typeface="Arial" charset="0"/>
              <a:ea typeface="Arial" charset="0"/>
              <a:cs typeface="Arial" charset="0"/>
            </a:endParaRPr>
          </a:p>
          <a:p>
            <a:pPr lvl="1">
              <a:buFont typeface="Wingdings" charset="2"/>
              <a:buChar char="§"/>
            </a:pPr>
            <a:r>
              <a:rPr lang="en-US" altLang="en-US" dirty="0">
                <a:latin typeface="Arial" charset="0"/>
                <a:ea typeface="Arial" charset="0"/>
                <a:cs typeface="Arial" charset="0"/>
              </a:rPr>
              <a:t># of servers crashes in a day in giant data center</a:t>
            </a:r>
          </a:p>
          <a:p>
            <a:pPr lvl="1">
              <a:buFont typeface="Wingdings" charset="2"/>
              <a:buChar char="§"/>
            </a:pPr>
            <a:r>
              <a:rPr lang="en-US" altLang="en-US" dirty="0">
                <a:latin typeface="Arial" charset="0"/>
                <a:ea typeface="Arial" charset="0"/>
                <a:cs typeface="Arial" charset="0"/>
              </a:rPr>
              <a:t># Facebook login requests that go to particular server</a:t>
            </a:r>
          </a:p>
        </p:txBody>
      </p:sp>
    </p:spTree>
    <p:extLst>
      <p:ext uri="{BB962C8B-B14F-4D97-AF65-F5344CB8AC3E}">
        <p14:creationId xmlns:p14="http://schemas.microsoft.com/office/powerpoint/2010/main" val="140124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11511" y="-25657"/>
            <a:ext cx="9255512" cy="711783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26020" y="2667000"/>
            <a:ext cx="9143999" cy="1323439"/>
          </a:xfrm>
          <a:prstGeom prst="rect">
            <a:avLst/>
          </a:prstGeom>
          <a:noFill/>
        </p:spPr>
        <p:txBody>
          <a:bodyPr wrap="square" rtlCol="0">
            <a:spAutoFit/>
          </a:bodyPr>
          <a:lstStyle/>
          <a:p>
            <a:pPr algn="ctr"/>
            <a:r>
              <a:rPr lang="en-US" sz="4000" dirty="0" smtClean="0">
                <a:solidFill>
                  <a:schemeClr val="bg1"/>
                </a:solidFill>
                <a:latin typeface="Arial" charset="0"/>
                <a:ea typeface="Arial" charset="0"/>
                <a:cs typeface="Arial" charset="0"/>
              </a:rPr>
              <a:t>Twice since 1966 there have been years with over 30 hurricanes</a:t>
            </a:r>
            <a:endParaRPr lang="en-US" sz="4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862248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Improbability Drive</a:t>
            </a:r>
            <a:endParaRPr lang="en-US" altLang="zh-CN" sz="4000" b="1" dirty="0">
              <a:solidFill>
                <a:srgbClr val="010000"/>
              </a:solidFill>
              <a:latin typeface="Century Gothic" charset="0"/>
            </a:endParaRPr>
          </a:p>
        </p:txBody>
      </p:sp>
      <p:sp>
        <p:nvSpPr>
          <p:cNvPr id="5" name="Content Placeholder 2"/>
          <p:cNvSpPr>
            <a:spLocks noGrp="1"/>
          </p:cNvSpPr>
          <p:nvPr>
            <p:ph idx="1"/>
          </p:nvPr>
        </p:nvSpPr>
        <p:spPr>
          <a:xfrm>
            <a:off x="533400" y="1371600"/>
            <a:ext cx="8610600" cy="5181600"/>
          </a:xfrm>
        </p:spPr>
        <p:txBody>
          <a:bodyPr/>
          <a:lstStyle/>
          <a:p>
            <a:r>
              <a:rPr lang="en-US" altLang="en-US" dirty="0" smtClean="0">
                <a:latin typeface="Arial" charset="0"/>
                <a:ea typeface="Arial" charset="0"/>
                <a:cs typeface="Arial" charset="0"/>
              </a:rPr>
              <a:t>What is the probability of over 30 hurricanes in a season given that the distribution doesn’t change? </a:t>
            </a:r>
          </a:p>
          <a:p>
            <a:pPr lvl="1"/>
            <a:r>
              <a:rPr lang="en-US" altLang="en-US" dirty="0" smtClean="0">
                <a:latin typeface="Arial" charset="0"/>
                <a:ea typeface="Arial" charset="0"/>
                <a:cs typeface="Arial" charset="0"/>
                <a:sym typeface="Symbol" charset="2"/>
              </a:rPr>
              <a:t>Let X = # hurricanes in a year. X ~ Poi(8.5)</a:t>
            </a:r>
          </a:p>
          <a:p>
            <a:r>
              <a:rPr lang="en-US" altLang="en-US" dirty="0" smtClean="0">
                <a:latin typeface="Arial" charset="0"/>
                <a:ea typeface="Arial" charset="0"/>
                <a:cs typeface="Arial" charset="0"/>
                <a:sym typeface="Symbol" charset="2"/>
              </a:rPr>
              <a:t>Solution:</a:t>
            </a:r>
            <a:endParaRPr lang="en-US" altLang="en-US" dirty="0">
              <a:latin typeface="Arial" charset="0"/>
              <a:ea typeface="Arial" charset="0"/>
              <a:cs typeface="Arial" charset="0"/>
            </a:endParaRPr>
          </a:p>
          <a:p>
            <a:pPr lvl="1"/>
            <a:endParaRPr lang="en-US" altLang="en-US" dirty="0">
              <a:latin typeface="Arial" charset="0"/>
              <a:ea typeface="Arial" charset="0"/>
              <a:cs typeface="Arial" charset="0"/>
            </a:endParaRPr>
          </a:p>
        </p:txBody>
      </p:sp>
      <p:pic>
        <p:nvPicPr>
          <p:cNvPr id="6" name="Picture 5"/>
          <p:cNvPicPr>
            <a:picLocks noChangeAspect="1"/>
          </p:cNvPicPr>
          <p:nvPr/>
        </p:nvPicPr>
        <p:blipFill>
          <a:blip r:embed="rId2"/>
          <a:stretch>
            <a:fillRect/>
          </a:stretch>
        </p:blipFill>
        <p:spPr>
          <a:xfrm>
            <a:off x="1143000" y="3733800"/>
            <a:ext cx="4935875" cy="2501900"/>
          </a:xfrm>
          <a:prstGeom prst="rect">
            <a:avLst/>
          </a:prstGeom>
        </p:spPr>
      </p:pic>
      <p:sp>
        <p:nvSpPr>
          <p:cNvPr id="7" name="Freeform 6"/>
          <p:cNvSpPr/>
          <p:nvPr/>
        </p:nvSpPr>
        <p:spPr bwMode="auto">
          <a:xfrm>
            <a:off x="5564459" y="4204010"/>
            <a:ext cx="702526" cy="321414"/>
          </a:xfrm>
          <a:custGeom>
            <a:avLst/>
            <a:gdLst>
              <a:gd name="connsiteX0" fmla="*/ 702526 w 702526"/>
              <a:gd name="connsiteY0" fmla="*/ 0 h 321414"/>
              <a:gd name="connsiteX1" fmla="*/ 512956 w 702526"/>
              <a:gd name="connsiteY1" fmla="*/ 22302 h 321414"/>
              <a:gd name="connsiteX2" fmla="*/ 390292 w 702526"/>
              <a:gd name="connsiteY2" fmla="*/ 55756 h 321414"/>
              <a:gd name="connsiteX3" fmla="*/ 345687 w 702526"/>
              <a:gd name="connsiteY3" fmla="*/ 78058 h 321414"/>
              <a:gd name="connsiteX4" fmla="*/ 278780 w 702526"/>
              <a:gd name="connsiteY4" fmla="*/ 100361 h 321414"/>
              <a:gd name="connsiteX5" fmla="*/ 200721 w 702526"/>
              <a:gd name="connsiteY5" fmla="*/ 144966 h 321414"/>
              <a:gd name="connsiteX6" fmla="*/ 122663 w 702526"/>
              <a:gd name="connsiteY6" fmla="*/ 211873 h 321414"/>
              <a:gd name="connsiteX7" fmla="*/ 89209 w 702526"/>
              <a:gd name="connsiteY7" fmla="*/ 223024 h 321414"/>
              <a:gd name="connsiteX8" fmla="*/ 55756 w 702526"/>
              <a:gd name="connsiteY8" fmla="*/ 245327 h 321414"/>
              <a:gd name="connsiteX9" fmla="*/ 22302 w 702526"/>
              <a:gd name="connsiteY9" fmla="*/ 278780 h 321414"/>
              <a:gd name="connsiteX10" fmla="*/ 0 w 702526"/>
              <a:gd name="connsiteY10" fmla="*/ 234175 h 321414"/>
              <a:gd name="connsiteX11" fmla="*/ 11151 w 702526"/>
              <a:gd name="connsiteY11" fmla="*/ 289931 h 321414"/>
              <a:gd name="connsiteX12" fmla="*/ 167268 w 702526"/>
              <a:gd name="connsiteY12" fmla="*/ 312234 h 32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02526" h="321414">
                <a:moveTo>
                  <a:pt x="702526" y="0"/>
                </a:moveTo>
                <a:cubicBezTo>
                  <a:pt x="579716" y="30702"/>
                  <a:pt x="771826" y="-14680"/>
                  <a:pt x="512956" y="22302"/>
                </a:cubicBezTo>
                <a:cubicBezTo>
                  <a:pt x="504433" y="23520"/>
                  <a:pt x="417510" y="44091"/>
                  <a:pt x="390292" y="55756"/>
                </a:cubicBezTo>
                <a:cubicBezTo>
                  <a:pt x="375013" y="62304"/>
                  <a:pt x="361121" y="71884"/>
                  <a:pt x="345687" y="78058"/>
                </a:cubicBezTo>
                <a:cubicBezTo>
                  <a:pt x="323860" y="86789"/>
                  <a:pt x="300607" y="91630"/>
                  <a:pt x="278780" y="100361"/>
                </a:cubicBezTo>
                <a:cubicBezTo>
                  <a:pt x="257802" y="108752"/>
                  <a:pt x="219293" y="129490"/>
                  <a:pt x="200721" y="144966"/>
                </a:cubicBezTo>
                <a:cubicBezTo>
                  <a:pt x="157580" y="180917"/>
                  <a:pt x="175813" y="181502"/>
                  <a:pt x="122663" y="211873"/>
                </a:cubicBezTo>
                <a:cubicBezTo>
                  <a:pt x="112457" y="217705"/>
                  <a:pt x="100360" y="219307"/>
                  <a:pt x="89209" y="223024"/>
                </a:cubicBezTo>
                <a:cubicBezTo>
                  <a:pt x="78058" y="230458"/>
                  <a:pt x="66052" y="236747"/>
                  <a:pt x="55756" y="245327"/>
                </a:cubicBezTo>
                <a:cubicBezTo>
                  <a:pt x="43641" y="255423"/>
                  <a:pt x="37766" y="281873"/>
                  <a:pt x="22302" y="278780"/>
                </a:cubicBezTo>
                <a:cubicBezTo>
                  <a:pt x="6002" y="275520"/>
                  <a:pt x="7434" y="249043"/>
                  <a:pt x="0" y="234175"/>
                </a:cubicBezTo>
                <a:cubicBezTo>
                  <a:pt x="3717" y="252760"/>
                  <a:pt x="3685" y="272510"/>
                  <a:pt x="11151" y="289931"/>
                </a:cubicBezTo>
                <a:cubicBezTo>
                  <a:pt x="34226" y="343775"/>
                  <a:pt x="153470" y="312234"/>
                  <a:pt x="167268" y="312234"/>
                </a:cubicBezTo>
              </a:path>
            </a:pathLst>
          </a:custGeom>
          <a:noFill/>
          <a:ln w="38100" cap="flat" cmpd="sng" algn="ctr">
            <a:solidFill>
              <a:srgbClr val="7030A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 name="TextBox 7"/>
          <p:cNvSpPr txBox="1"/>
          <p:nvPr/>
        </p:nvSpPr>
        <p:spPr>
          <a:xfrm>
            <a:off x="6400800" y="3048000"/>
            <a:ext cx="2514600" cy="2308324"/>
          </a:xfrm>
          <a:prstGeom prst="rect">
            <a:avLst/>
          </a:prstGeom>
          <a:noFill/>
        </p:spPr>
        <p:txBody>
          <a:bodyPr wrap="square" rtlCol="0">
            <a:spAutoFit/>
          </a:bodyPr>
          <a:lstStyle/>
          <a:p>
            <a:r>
              <a:rPr lang="en-US" dirty="0" smtClean="0">
                <a:solidFill>
                  <a:srgbClr val="7030A0"/>
                </a:solidFill>
                <a:latin typeface="Chalkboard" charset="0"/>
                <a:ea typeface="Chalkboard" charset="0"/>
                <a:cs typeface="Chalkboard" charset="0"/>
              </a:rPr>
              <a:t>This is the pdf of a Poisson. Your favorite programming language has a function for it</a:t>
            </a:r>
            <a:endParaRPr lang="en-US" dirty="0">
              <a:solidFill>
                <a:srgbClr val="7030A0"/>
              </a:solidFill>
              <a:latin typeface="Chalkboard" charset="0"/>
              <a:ea typeface="Chalkboard" charset="0"/>
              <a:cs typeface="Chalkboard" charset="0"/>
            </a:endParaRPr>
          </a:p>
        </p:txBody>
      </p:sp>
    </p:spTree>
    <p:extLst>
      <p:ext uri="{BB962C8B-B14F-4D97-AF65-F5344CB8AC3E}">
        <p14:creationId xmlns:p14="http://schemas.microsoft.com/office/powerpoint/2010/main" val="12273694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nvGraphicFramePr>
        <p:xfrm>
          <a:off x="762000" y="914400"/>
          <a:ext cx="7562850" cy="56896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724400" y="2590800"/>
            <a:ext cx="2193229" cy="461665"/>
          </a:xfrm>
          <a:prstGeom prst="rect">
            <a:avLst/>
          </a:prstGeom>
          <a:noFill/>
        </p:spPr>
        <p:txBody>
          <a:bodyPr wrap="none" rtlCol="0">
            <a:spAutoFit/>
          </a:bodyPr>
          <a:lstStyle/>
          <a:p>
            <a:r>
              <a:rPr lang="en-US" dirty="0" smtClean="0"/>
              <a:t>Lambda = 16.6?</a:t>
            </a:r>
            <a:endParaRPr lang="en-US" dirty="0"/>
          </a:p>
        </p:txBody>
      </p:sp>
      <p:sp>
        <p:nvSpPr>
          <p:cNvPr id="6" name="TextBox 5"/>
          <p:cNvSpPr txBox="1"/>
          <p:nvPr/>
        </p:nvSpPr>
        <p:spPr>
          <a:xfrm>
            <a:off x="4038600" y="1447800"/>
            <a:ext cx="4953000" cy="830997"/>
          </a:xfrm>
          <a:prstGeom prst="rect">
            <a:avLst/>
          </a:prstGeom>
          <a:noFill/>
        </p:spPr>
        <p:txBody>
          <a:bodyPr wrap="square" rtlCol="0">
            <a:spAutoFit/>
          </a:bodyPr>
          <a:lstStyle/>
          <a:p>
            <a:r>
              <a:rPr lang="en-US" dirty="0" smtClean="0"/>
              <a:t>Since 1966, looks like </a:t>
            </a:r>
            <a:r>
              <a:rPr lang="en-US" smtClean="0"/>
              <a:t>the distribution has changed</a:t>
            </a:r>
            <a:endParaRPr lang="en-US" dirty="0"/>
          </a:p>
        </p:txBody>
      </p:sp>
      <p:sp>
        <p:nvSpPr>
          <p:cNvPr id="9"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The Distribution has Changed</a:t>
            </a:r>
            <a:endParaRPr lang="en-US" altLang="zh-CN" sz="4000" b="1" dirty="0">
              <a:solidFill>
                <a:srgbClr val="010000"/>
              </a:solidFill>
              <a:latin typeface="Century Gothic" charset="0"/>
            </a:endParaRPr>
          </a:p>
        </p:txBody>
      </p:sp>
    </p:spTree>
    <p:extLst>
      <p:ext uri="{BB962C8B-B14F-4D97-AF65-F5344CB8AC3E}">
        <p14:creationId xmlns:p14="http://schemas.microsoft.com/office/powerpoint/2010/main" val="16730048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What’s Up?</a:t>
            </a:r>
            <a:endParaRPr lang="en-US" altLang="zh-CN" sz="4000" b="1" dirty="0">
              <a:solidFill>
                <a:srgbClr val="010000"/>
              </a:solidFill>
              <a:latin typeface="Century Gothic" charset="0"/>
            </a:endParaRPr>
          </a:p>
        </p:txBody>
      </p:sp>
      <p:pic>
        <p:nvPicPr>
          <p:cNvPr id="6" name="Picture 5"/>
          <p:cNvPicPr>
            <a:picLocks noChangeAspect="1"/>
          </p:cNvPicPr>
          <p:nvPr/>
        </p:nvPicPr>
        <p:blipFill>
          <a:blip r:embed="rId2"/>
          <a:stretch>
            <a:fillRect/>
          </a:stretch>
        </p:blipFill>
        <p:spPr>
          <a:xfrm>
            <a:off x="457200" y="1066800"/>
            <a:ext cx="8129530" cy="5398008"/>
          </a:xfrm>
          <a:prstGeom prst="rect">
            <a:avLst/>
          </a:prstGeom>
        </p:spPr>
      </p:pic>
    </p:spTree>
    <p:extLst>
      <p:ext uri="{BB962C8B-B14F-4D97-AF65-F5344CB8AC3E}">
        <p14:creationId xmlns:p14="http://schemas.microsoft.com/office/powerpoint/2010/main" val="12813285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
            <a:ext cx="9144000" cy="421082"/>
            <a:chOff x="0" y="-1"/>
            <a:chExt cx="9144000" cy="421082"/>
          </a:xfrm>
          <a:solidFill>
            <a:srgbClr val="770B13"/>
          </a:solidFill>
        </p:grpSpPr>
        <p:sp>
          <p:nvSpPr>
            <p:cNvPr id="6" name="Rectangle 5"/>
            <p:cNvSpPr/>
            <p:nvPr/>
          </p:nvSpPr>
          <p:spPr>
            <a:xfrm>
              <a:off x="0" y="-1"/>
              <a:ext cx="9144000" cy="421082"/>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USig_White_Seal_Lef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
              <a:ext cx="1796896" cy="421078"/>
            </a:xfrm>
            <a:prstGeom prst="rect">
              <a:avLst/>
            </a:prstGeom>
            <a:grpFill/>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30168" y="31749"/>
              <a:ext cx="586840" cy="366215"/>
            </a:xfrm>
            <a:prstGeom prst="rect">
              <a:avLst/>
            </a:prstGeom>
            <a:grpFill/>
          </p:spPr>
        </p:pic>
      </p:grpSp>
      <p:sp>
        <p:nvSpPr>
          <p:cNvPr id="9" name="Title 1"/>
          <p:cNvSpPr txBox="1">
            <a:spLocks/>
          </p:cNvSpPr>
          <p:nvPr/>
        </p:nvSpPr>
        <p:spPr>
          <a:xfrm>
            <a:off x="1" y="472701"/>
            <a:ext cx="9143999" cy="590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b="1" dirty="0" smtClean="0">
                <a:latin typeface="Century Gothic" pitchFamily="34" charset="0"/>
                <a:cs typeface="Arial"/>
              </a:rPr>
              <a:t>Four Prototypical Trajectories</a:t>
            </a:r>
            <a:endParaRPr lang="en-US" sz="3000" b="1" dirty="0">
              <a:latin typeface="Century Gothic" pitchFamily="34" charset="0"/>
              <a:cs typeface="Arial"/>
            </a:endParaRPr>
          </a:p>
        </p:txBody>
      </p:sp>
      <p:sp>
        <p:nvSpPr>
          <p:cNvPr id="4" name="Rectangle 3"/>
          <p:cNvSpPr/>
          <p:nvPr/>
        </p:nvSpPr>
        <p:spPr>
          <a:xfrm>
            <a:off x="-111511" y="-25657"/>
            <a:ext cx="9255512" cy="7117833"/>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26020" y="2667000"/>
            <a:ext cx="9143999" cy="707886"/>
          </a:xfrm>
          <a:prstGeom prst="rect">
            <a:avLst/>
          </a:prstGeom>
          <a:noFill/>
        </p:spPr>
        <p:txBody>
          <a:bodyPr wrap="square" rtlCol="0">
            <a:spAutoFit/>
          </a:bodyPr>
          <a:lstStyle/>
          <a:p>
            <a:pPr algn="ctr"/>
            <a:r>
              <a:rPr lang="en-US" sz="4000" dirty="0" smtClean="0">
                <a:solidFill>
                  <a:schemeClr val="bg1"/>
                </a:solidFill>
                <a:latin typeface="Arial" charset="0"/>
                <a:ea typeface="Arial" charset="0"/>
                <a:cs typeface="Arial" charset="0"/>
              </a:rPr>
              <a:t>Pause</a:t>
            </a:r>
            <a:endParaRPr lang="en-US" sz="4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56656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Content Placeholder 2"/>
          <p:cNvSpPr>
            <a:spLocks noGrp="1"/>
          </p:cNvSpPr>
          <p:nvPr>
            <p:ph idx="1"/>
          </p:nvPr>
        </p:nvSpPr>
        <p:spPr>
          <a:xfrm>
            <a:off x="533400" y="2133600"/>
            <a:ext cx="8382000" cy="5181600"/>
          </a:xfrm>
        </p:spPr>
        <p:txBody>
          <a:bodyPr/>
          <a:lstStyle/>
          <a:p>
            <a:r>
              <a:rPr lang="en-US" altLang="en-US" dirty="0" smtClean="0">
                <a:latin typeface="Arial" charset="0"/>
                <a:ea typeface="Arial" charset="0"/>
                <a:cs typeface="Arial" charset="0"/>
              </a:rPr>
              <a:t>Don’t have to memorize all of the following distributions. </a:t>
            </a:r>
          </a:p>
          <a:p>
            <a:endParaRPr lang="en-US" altLang="en-US" dirty="0" smtClean="0">
              <a:latin typeface="Arial" charset="0"/>
              <a:ea typeface="Arial" charset="0"/>
              <a:cs typeface="Arial" charset="0"/>
            </a:endParaRPr>
          </a:p>
          <a:p>
            <a:r>
              <a:rPr lang="en-US" altLang="en-US" dirty="0">
                <a:latin typeface="Arial" charset="0"/>
                <a:ea typeface="Arial" charset="0"/>
                <a:cs typeface="Arial" charset="0"/>
              </a:rPr>
              <a:t>W</a:t>
            </a:r>
            <a:r>
              <a:rPr lang="en-US" altLang="en-US" dirty="0" smtClean="0">
                <a:latin typeface="Arial" charset="0"/>
                <a:ea typeface="Arial" charset="0"/>
                <a:cs typeface="Arial" charset="0"/>
              </a:rPr>
              <a:t>e want you to get a sense of how random variables work</a:t>
            </a:r>
            <a:endParaRPr lang="en-US" altLang="en-US" dirty="0">
              <a:latin typeface="Arial" charset="0"/>
              <a:ea typeface="Arial" charset="0"/>
              <a:cs typeface="Arial" charset="0"/>
            </a:endParaRPr>
          </a:p>
        </p:txBody>
      </p:sp>
      <p:sp>
        <p:nvSpPr>
          <p:cNvPr id="6"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Discrete Distributions</a:t>
            </a:r>
            <a:endParaRPr lang="en-US" altLang="zh-CN" sz="4000" b="1" dirty="0">
              <a:solidFill>
                <a:srgbClr val="010000"/>
              </a:solidFill>
              <a:latin typeface="Century Gothic" charset="0"/>
            </a:endParaRPr>
          </a:p>
        </p:txBody>
      </p:sp>
    </p:spTree>
    <p:extLst>
      <p:ext uri="{BB962C8B-B14F-4D97-AF65-F5344CB8AC3E}">
        <p14:creationId xmlns:p14="http://schemas.microsoft.com/office/powerpoint/2010/main" val="754499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Content Placeholder 2"/>
          <p:cNvSpPr>
            <a:spLocks noGrp="1"/>
          </p:cNvSpPr>
          <p:nvPr>
            <p:ph idx="1"/>
          </p:nvPr>
        </p:nvSpPr>
        <p:spPr>
          <a:xfrm>
            <a:off x="533400" y="1371600"/>
            <a:ext cx="8382000" cy="5181600"/>
          </a:xfrm>
        </p:spPr>
        <p:txBody>
          <a:bodyPr/>
          <a:lstStyle/>
          <a:p>
            <a:r>
              <a:rPr lang="en-US" altLang="en-US">
                <a:latin typeface="Arial" charset="0"/>
                <a:ea typeface="Arial" charset="0"/>
                <a:cs typeface="Arial" charset="0"/>
              </a:rPr>
              <a:t>X is </a:t>
            </a:r>
            <a:r>
              <a:rPr lang="en-US" altLang="en-US" b="1" u="sng">
                <a:latin typeface="Arial" charset="0"/>
                <a:ea typeface="Arial" charset="0"/>
                <a:cs typeface="Arial" charset="0"/>
              </a:rPr>
              <a:t>Geometric</a:t>
            </a:r>
            <a:r>
              <a:rPr lang="en-US" altLang="en-US">
                <a:latin typeface="Arial" charset="0"/>
                <a:ea typeface="Arial" charset="0"/>
                <a:cs typeface="Arial" charset="0"/>
              </a:rPr>
              <a:t> Random Variable:  X ~ Geo(</a:t>
            </a:r>
            <a:r>
              <a:rPr lang="en-US" altLang="en-US" i="1">
                <a:latin typeface="Arial" charset="0"/>
                <a:ea typeface="Arial" charset="0"/>
                <a:cs typeface="Arial" charset="0"/>
              </a:rPr>
              <a:t>p</a:t>
            </a:r>
            <a:r>
              <a:rPr lang="en-US" altLang="en-US">
                <a:latin typeface="Arial" charset="0"/>
                <a:ea typeface="Arial" charset="0"/>
                <a:cs typeface="Arial" charset="0"/>
              </a:rPr>
              <a:t>)</a:t>
            </a:r>
          </a:p>
          <a:p>
            <a:pPr lvl="1">
              <a:buFont typeface="Wingdings" charset="2"/>
              <a:buChar char="§"/>
            </a:pPr>
            <a:r>
              <a:rPr lang="en-US" altLang="en-US">
                <a:latin typeface="Arial" charset="0"/>
                <a:ea typeface="Arial" charset="0"/>
                <a:cs typeface="Arial" charset="0"/>
              </a:rPr>
              <a:t>X is number of independent trials until first success</a:t>
            </a:r>
          </a:p>
          <a:p>
            <a:pPr lvl="1">
              <a:buFont typeface="Wingdings" charset="2"/>
              <a:buChar char="§"/>
            </a:pPr>
            <a:r>
              <a:rPr lang="en-US" altLang="en-US" i="1">
                <a:latin typeface="Arial" charset="0"/>
                <a:ea typeface="Arial" charset="0"/>
                <a:cs typeface="Arial" charset="0"/>
              </a:rPr>
              <a:t>p</a:t>
            </a:r>
            <a:r>
              <a:rPr lang="en-US" altLang="en-US">
                <a:latin typeface="Arial" charset="0"/>
                <a:ea typeface="Arial" charset="0"/>
                <a:cs typeface="Arial" charset="0"/>
              </a:rPr>
              <a:t> is probability of success on each trial</a:t>
            </a:r>
          </a:p>
          <a:p>
            <a:pPr lvl="1">
              <a:buFont typeface="Wingdings" charset="2"/>
              <a:buChar char="§"/>
            </a:pPr>
            <a:r>
              <a:rPr lang="en-US" altLang="en-US">
                <a:latin typeface="Arial" charset="0"/>
                <a:ea typeface="Arial" charset="0"/>
                <a:cs typeface="Arial" charset="0"/>
              </a:rPr>
              <a:t>X takes on values 1, 2, 3, …, with probability:</a:t>
            </a:r>
          </a:p>
          <a:p>
            <a:pPr>
              <a:buFontTx/>
              <a:buNone/>
            </a:pPr>
            <a:endParaRPr lang="en-US" altLang="en-US" sz="3600">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E[X] = 1/</a:t>
            </a:r>
            <a:r>
              <a:rPr lang="en-US" altLang="en-US" i="1">
                <a:latin typeface="Arial" charset="0"/>
                <a:ea typeface="Arial" charset="0"/>
                <a:cs typeface="Arial" charset="0"/>
              </a:rPr>
              <a:t>p</a:t>
            </a:r>
            <a:r>
              <a:rPr lang="en-US" altLang="en-US">
                <a:latin typeface="Arial" charset="0"/>
                <a:ea typeface="Arial" charset="0"/>
                <a:cs typeface="Arial" charset="0"/>
              </a:rPr>
              <a:t>	Var(X) = (1 – </a:t>
            </a:r>
            <a:r>
              <a:rPr lang="en-US" altLang="en-US" i="1">
                <a:latin typeface="Arial" charset="0"/>
                <a:ea typeface="Arial" charset="0"/>
                <a:cs typeface="Arial" charset="0"/>
              </a:rPr>
              <a:t>p</a:t>
            </a:r>
            <a:r>
              <a:rPr lang="en-US" altLang="en-US">
                <a:latin typeface="Arial" charset="0"/>
                <a:ea typeface="Arial" charset="0"/>
                <a:cs typeface="Arial" charset="0"/>
              </a:rPr>
              <a:t>)/</a:t>
            </a:r>
            <a:r>
              <a:rPr lang="en-US" altLang="en-US" i="1">
                <a:latin typeface="Arial" charset="0"/>
                <a:ea typeface="Arial" charset="0"/>
                <a:cs typeface="Arial" charset="0"/>
              </a:rPr>
              <a:t>p</a:t>
            </a:r>
            <a:r>
              <a:rPr lang="en-US" altLang="en-US" baseline="40000">
                <a:latin typeface="Arial" charset="0"/>
                <a:ea typeface="Arial" charset="0"/>
                <a:cs typeface="Arial" charset="0"/>
              </a:rPr>
              <a:t>2</a:t>
            </a:r>
          </a:p>
          <a:p>
            <a:endParaRPr lang="en-US" altLang="en-US" sz="800">
              <a:latin typeface="Arial" charset="0"/>
              <a:ea typeface="Arial" charset="0"/>
              <a:cs typeface="Arial" charset="0"/>
            </a:endParaRPr>
          </a:p>
          <a:p>
            <a:r>
              <a:rPr lang="en-US" altLang="en-US">
                <a:latin typeface="Arial" charset="0"/>
                <a:ea typeface="Arial" charset="0"/>
                <a:cs typeface="Arial" charset="0"/>
              </a:rPr>
              <a:t>Examples:</a:t>
            </a:r>
          </a:p>
          <a:p>
            <a:pPr lvl="1">
              <a:buFont typeface="Wingdings" charset="2"/>
              <a:buChar char="§"/>
            </a:pPr>
            <a:r>
              <a:rPr lang="en-US" altLang="en-US">
                <a:latin typeface="Arial" charset="0"/>
                <a:ea typeface="Arial" charset="0"/>
                <a:cs typeface="Arial" charset="0"/>
              </a:rPr>
              <a:t>Flipping a coin (P(heads) = </a:t>
            </a:r>
            <a:r>
              <a:rPr lang="en-US" altLang="en-US" i="1">
                <a:latin typeface="Arial" charset="0"/>
                <a:ea typeface="Arial" charset="0"/>
                <a:cs typeface="Arial" charset="0"/>
              </a:rPr>
              <a:t>p</a:t>
            </a:r>
            <a:r>
              <a:rPr lang="en-US" altLang="en-US">
                <a:latin typeface="Arial" charset="0"/>
                <a:ea typeface="Arial" charset="0"/>
                <a:cs typeface="Arial" charset="0"/>
              </a:rPr>
              <a:t>) until first heads appears </a:t>
            </a:r>
          </a:p>
          <a:p>
            <a:pPr lvl="1">
              <a:buFont typeface="Wingdings" charset="2"/>
              <a:buChar char="§"/>
            </a:pPr>
            <a:r>
              <a:rPr lang="en-US" altLang="en-US">
                <a:latin typeface="Arial" charset="0"/>
                <a:ea typeface="Arial" charset="0"/>
                <a:cs typeface="Arial" charset="0"/>
              </a:rPr>
              <a:t>Urn with N black and M white balls.  Draw balls (with replacement, </a:t>
            </a:r>
            <a:r>
              <a:rPr lang="en-US" altLang="en-US" i="1">
                <a:latin typeface="Arial" charset="0"/>
                <a:ea typeface="Arial" charset="0"/>
                <a:cs typeface="Arial" charset="0"/>
              </a:rPr>
              <a:t>p</a:t>
            </a:r>
            <a:r>
              <a:rPr lang="en-US" altLang="en-US">
                <a:latin typeface="Arial" charset="0"/>
                <a:ea typeface="Arial" charset="0"/>
                <a:cs typeface="Arial" charset="0"/>
              </a:rPr>
              <a:t> = N/(N + M)) until draw first black ball</a:t>
            </a:r>
          </a:p>
          <a:p>
            <a:pPr lvl="1">
              <a:buFont typeface="Wingdings" charset="2"/>
              <a:buChar char="§"/>
            </a:pPr>
            <a:r>
              <a:rPr lang="en-US" altLang="en-US">
                <a:latin typeface="Arial" charset="0"/>
                <a:ea typeface="Arial" charset="0"/>
                <a:cs typeface="Arial" charset="0"/>
              </a:rPr>
              <a:t>Generate bits with P(bit = 1) = </a:t>
            </a:r>
            <a:r>
              <a:rPr lang="en-US" altLang="en-US" i="1">
                <a:latin typeface="Arial" charset="0"/>
                <a:ea typeface="Arial" charset="0"/>
                <a:cs typeface="Arial" charset="0"/>
              </a:rPr>
              <a:t>p</a:t>
            </a:r>
            <a:r>
              <a:rPr lang="en-US" altLang="en-US">
                <a:latin typeface="Arial" charset="0"/>
                <a:ea typeface="Arial" charset="0"/>
                <a:cs typeface="Arial" charset="0"/>
              </a:rPr>
              <a:t> until first 1 generated</a:t>
            </a:r>
          </a:p>
        </p:txBody>
      </p:sp>
      <p:graphicFrame>
        <p:nvGraphicFramePr>
          <p:cNvPr id="2050" name="Object 2"/>
          <p:cNvGraphicFramePr>
            <a:graphicFrameLocks noChangeAspect="1"/>
          </p:cNvGraphicFramePr>
          <p:nvPr/>
        </p:nvGraphicFramePr>
        <p:xfrm>
          <a:off x="3054350" y="3200400"/>
          <a:ext cx="3011488" cy="487363"/>
        </p:xfrm>
        <a:graphic>
          <a:graphicData uri="http://schemas.openxmlformats.org/presentationml/2006/ole">
            <mc:AlternateContent xmlns:mc="http://schemas.openxmlformats.org/markup-compatibility/2006">
              <mc:Choice xmlns:v="urn:schemas-microsoft-com:vml" Requires="v">
                <p:oleObj spid="_x0000_s72707" name="Equation" r:id="rId3" imgW="1409700" imgH="228600" progId="Equation.3">
                  <p:embed/>
                </p:oleObj>
              </mc:Choice>
              <mc:Fallback>
                <p:oleObj name="Equation" r:id="rId3" imgW="14097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4350" y="3200400"/>
                        <a:ext cx="3011488"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endParaRPr lang="en-US"/>
          </a:p>
        </p:txBody>
      </p:sp>
      <p:sp>
        <p:nvSpPr>
          <p:cNvPr id="6"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Geometric Random Variable</a:t>
            </a:r>
            <a:endParaRPr lang="en-US" altLang="zh-CN" sz="4000" b="1" dirty="0">
              <a:solidFill>
                <a:srgbClr val="010000"/>
              </a:solidFill>
              <a:latin typeface="Century Gothic" charset="0"/>
            </a:endParaRPr>
          </a:p>
        </p:txBody>
      </p:sp>
    </p:spTree>
    <p:extLst>
      <p:ext uri="{BB962C8B-B14F-4D97-AF65-F5344CB8AC3E}">
        <p14:creationId xmlns:p14="http://schemas.microsoft.com/office/powerpoint/2010/main" val="652122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5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4">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5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5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5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5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Content Placeholder 2"/>
          <p:cNvSpPr>
            <a:spLocks noGrp="1"/>
          </p:cNvSpPr>
          <p:nvPr>
            <p:ph idx="1"/>
          </p:nvPr>
        </p:nvSpPr>
        <p:spPr>
          <a:xfrm>
            <a:off x="533400" y="1371600"/>
            <a:ext cx="8610600" cy="5181600"/>
          </a:xfrm>
        </p:spPr>
        <p:txBody>
          <a:bodyPr/>
          <a:lstStyle/>
          <a:p>
            <a:r>
              <a:rPr lang="en-US" altLang="en-US">
                <a:latin typeface="Arial" charset="0"/>
                <a:ea typeface="Arial" charset="0"/>
                <a:cs typeface="Arial" charset="0"/>
              </a:rPr>
              <a:t>X is </a:t>
            </a:r>
            <a:r>
              <a:rPr lang="en-US" altLang="en-US" b="1" u="sng">
                <a:latin typeface="Arial" charset="0"/>
                <a:ea typeface="Arial" charset="0"/>
                <a:cs typeface="Arial" charset="0"/>
              </a:rPr>
              <a:t>Negative Binomial</a:t>
            </a:r>
            <a:r>
              <a:rPr lang="en-US" altLang="en-US">
                <a:latin typeface="Arial" charset="0"/>
                <a:ea typeface="Arial" charset="0"/>
                <a:cs typeface="Arial" charset="0"/>
              </a:rPr>
              <a:t> RV:  X ~ NegBin(</a:t>
            </a:r>
            <a:r>
              <a:rPr lang="en-US" altLang="en-US" i="1">
                <a:latin typeface="Arial" charset="0"/>
                <a:ea typeface="Arial" charset="0"/>
                <a:cs typeface="Arial" charset="0"/>
              </a:rPr>
              <a:t>r</a:t>
            </a:r>
            <a:r>
              <a:rPr lang="en-US" altLang="en-US">
                <a:latin typeface="Arial" charset="0"/>
                <a:ea typeface="Arial" charset="0"/>
                <a:cs typeface="Arial" charset="0"/>
              </a:rPr>
              <a:t>, </a:t>
            </a:r>
            <a:r>
              <a:rPr lang="en-US" altLang="en-US" i="1">
                <a:latin typeface="Arial" charset="0"/>
                <a:ea typeface="Arial" charset="0"/>
                <a:cs typeface="Arial" charset="0"/>
              </a:rPr>
              <a:t>p</a:t>
            </a:r>
            <a:r>
              <a:rPr lang="en-US" altLang="en-US">
                <a:latin typeface="Arial" charset="0"/>
                <a:ea typeface="Arial" charset="0"/>
                <a:cs typeface="Arial" charset="0"/>
              </a:rPr>
              <a:t>)</a:t>
            </a:r>
          </a:p>
          <a:p>
            <a:pPr lvl="1">
              <a:buFont typeface="Wingdings" charset="2"/>
              <a:buChar char="§"/>
            </a:pPr>
            <a:r>
              <a:rPr lang="en-US" altLang="en-US">
                <a:latin typeface="Arial" charset="0"/>
                <a:ea typeface="Arial" charset="0"/>
                <a:cs typeface="Arial" charset="0"/>
              </a:rPr>
              <a:t>X is number of independent trials until </a:t>
            </a:r>
            <a:r>
              <a:rPr lang="en-US" altLang="en-US" i="1">
                <a:latin typeface="Arial" charset="0"/>
                <a:ea typeface="Arial" charset="0"/>
                <a:cs typeface="Arial" charset="0"/>
              </a:rPr>
              <a:t>r</a:t>
            </a:r>
            <a:r>
              <a:rPr lang="en-US" altLang="en-US">
                <a:latin typeface="Arial" charset="0"/>
                <a:ea typeface="Arial" charset="0"/>
                <a:cs typeface="Arial" charset="0"/>
              </a:rPr>
              <a:t> successes</a:t>
            </a:r>
          </a:p>
          <a:p>
            <a:pPr lvl="1">
              <a:buFont typeface="Wingdings" charset="2"/>
              <a:buChar char="§"/>
            </a:pPr>
            <a:r>
              <a:rPr lang="en-US" altLang="en-US" i="1">
                <a:latin typeface="Arial" charset="0"/>
                <a:ea typeface="Arial" charset="0"/>
                <a:cs typeface="Arial" charset="0"/>
              </a:rPr>
              <a:t>p</a:t>
            </a:r>
            <a:r>
              <a:rPr lang="en-US" altLang="en-US">
                <a:latin typeface="Arial" charset="0"/>
                <a:ea typeface="Arial" charset="0"/>
                <a:cs typeface="Arial" charset="0"/>
              </a:rPr>
              <a:t> is probability of success on each trial</a:t>
            </a:r>
          </a:p>
          <a:p>
            <a:pPr lvl="1">
              <a:buFont typeface="Wingdings" charset="2"/>
              <a:buChar char="§"/>
            </a:pPr>
            <a:r>
              <a:rPr lang="en-US" altLang="en-US">
                <a:latin typeface="Arial" charset="0"/>
                <a:ea typeface="Arial" charset="0"/>
                <a:cs typeface="Arial" charset="0"/>
              </a:rPr>
              <a:t>X takes on values </a:t>
            </a:r>
            <a:r>
              <a:rPr lang="en-US" altLang="en-US" i="1">
                <a:latin typeface="Arial" charset="0"/>
                <a:ea typeface="Arial" charset="0"/>
                <a:cs typeface="Arial" charset="0"/>
              </a:rPr>
              <a:t>r</a:t>
            </a:r>
            <a:r>
              <a:rPr lang="en-US" altLang="en-US">
                <a:latin typeface="Arial" charset="0"/>
                <a:ea typeface="Arial" charset="0"/>
                <a:cs typeface="Arial" charset="0"/>
              </a:rPr>
              <a:t>, </a:t>
            </a:r>
            <a:r>
              <a:rPr lang="en-US" altLang="en-US" i="1">
                <a:latin typeface="Arial" charset="0"/>
                <a:ea typeface="Arial" charset="0"/>
                <a:cs typeface="Arial" charset="0"/>
              </a:rPr>
              <a:t>r</a:t>
            </a:r>
            <a:r>
              <a:rPr lang="en-US" altLang="en-US">
                <a:latin typeface="Arial" charset="0"/>
                <a:ea typeface="Arial" charset="0"/>
                <a:cs typeface="Arial" charset="0"/>
              </a:rPr>
              <a:t> + 1, </a:t>
            </a:r>
            <a:r>
              <a:rPr lang="en-US" altLang="en-US" i="1">
                <a:latin typeface="Arial" charset="0"/>
                <a:ea typeface="Arial" charset="0"/>
                <a:cs typeface="Arial" charset="0"/>
              </a:rPr>
              <a:t>r</a:t>
            </a:r>
            <a:r>
              <a:rPr lang="en-US" altLang="en-US">
                <a:latin typeface="Arial" charset="0"/>
                <a:ea typeface="Arial" charset="0"/>
                <a:cs typeface="Arial" charset="0"/>
              </a:rPr>
              <a:t> + 2…, with probability:</a:t>
            </a:r>
          </a:p>
          <a:p>
            <a:pPr lvl="1">
              <a:buFont typeface="Wingdings" charset="2"/>
              <a:buNone/>
            </a:pPr>
            <a:endParaRPr lang="en-US" altLang="en-US" sz="5400">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E[X] = </a:t>
            </a:r>
            <a:r>
              <a:rPr lang="en-US" altLang="en-US" i="1">
                <a:latin typeface="Arial" charset="0"/>
                <a:ea typeface="Arial" charset="0"/>
                <a:cs typeface="Arial" charset="0"/>
              </a:rPr>
              <a:t>r</a:t>
            </a:r>
            <a:r>
              <a:rPr lang="en-US" altLang="en-US" sz="400" i="1">
                <a:latin typeface="Arial" charset="0"/>
                <a:ea typeface="Arial" charset="0"/>
                <a:cs typeface="Arial" charset="0"/>
              </a:rPr>
              <a:t> </a:t>
            </a:r>
            <a:r>
              <a:rPr lang="en-US" altLang="en-US">
                <a:latin typeface="Arial" charset="0"/>
                <a:ea typeface="Arial" charset="0"/>
                <a:cs typeface="Arial" charset="0"/>
              </a:rPr>
              <a:t>/</a:t>
            </a:r>
            <a:r>
              <a:rPr lang="en-US" altLang="en-US" i="1">
                <a:latin typeface="Arial" charset="0"/>
                <a:ea typeface="Arial" charset="0"/>
                <a:cs typeface="Arial" charset="0"/>
              </a:rPr>
              <a:t>p</a:t>
            </a:r>
            <a:r>
              <a:rPr lang="en-US" altLang="en-US">
                <a:latin typeface="Arial" charset="0"/>
                <a:ea typeface="Arial" charset="0"/>
                <a:cs typeface="Arial" charset="0"/>
              </a:rPr>
              <a:t>	Var(X) = </a:t>
            </a:r>
            <a:r>
              <a:rPr lang="en-US" altLang="en-US" i="1">
                <a:latin typeface="Arial" charset="0"/>
                <a:ea typeface="Arial" charset="0"/>
                <a:cs typeface="Arial" charset="0"/>
              </a:rPr>
              <a:t>r</a:t>
            </a:r>
            <a:r>
              <a:rPr lang="en-US" altLang="en-US" sz="800" i="1">
                <a:latin typeface="Arial" charset="0"/>
                <a:ea typeface="Arial" charset="0"/>
                <a:cs typeface="Arial" charset="0"/>
              </a:rPr>
              <a:t> </a:t>
            </a:r>
            <a:r>
              <a:rPr lang="en-US" altLang="en-US">
                <a:latin typeface="Arial" charset="0"/>
                <a:ea typeface="Arial" charset="0"/>
                <a:cs typeface="Arial" charset="0"/>
              </a:rPr>
              <a:t>(1 – </a:t>
            </a:r>
            <a:r>
              <a:rPr lang="en-US" altLang="en-US" i="1">
                <a:latin typeface="Arial" charset="0"/>
                <a:ea typeface="Arial" charset="0"/>
                <a:cs typeface="Arial" charset="0"/>
              </a:rPr>
              <a:t>p</a:t>
            </a:r>
            <a:r>
              <a:rPr lang="en-US" altLang="en-US">
                <a:latin typeface="Arial" charset="0"/>
                <a:ea typeface="Arial" charset="0"/>
                <a:cs typeface="Arial" charset="0"/>
              </a:rPr>
              <a:t>)/</a:t>
            </a:r>
            <a:r>
              <a:rPr lang="en-US" altLang="en-US" i="1">
                <a:latin typeface="Arial" charset="0"/>
                <a:ea typeface="Arial" charset="0"/>
                <a:cs typeface="Arial" charset="0"/>
              </a:rPr>
              <a:t>p</a:t>
            </a:r>
            <a:r>
              <a:rPr lang="en-US" altLang="en-US" baseline="40000">
                <a:latin typeface="Arial" charset="0"/>
                <a:ea typeface="Arial" charset="0"/>
                <a:cs typeface="Arial" charset="0"/>
              </a:rPr>
              <a:t>2</a:t>
            </a:r>
          </a:p>
          <a:p>
            <a:endParaRPr lang="en-US" altLang="en-US" sz="800">
              <a:latin typeface="Arial" charset="0"/>
              <a:ea typeface="Arial" charset="0"/>
              <a:cs typeface="Arial" charset="0"/>
            </a:endParaRPr>
          </a:p>
          <a:p>
            <a:r>
              <a:rPr lang="en-US" altLang="en-US">
                <a:latin typeface="Arial" charset="0"/>
                <a:ea typeface="Arial" charset="0"/>
                <a:cs typeface="Arial" charset="0"/>
              </a:rPr>
              <a:t>Note: Geo(</a:t>
            </a:r>
            <a:r>
              <a:rPr lang="en-US" altLang="en-US" i="1">
                <a:latin typeface="Arial" charset="0"/>
                <a:ea typeface="Arial" charset="0"/>
                <a:cs typeface="Arial" charset="0"/>
              </a:rPr>
              <a:t>p</a:t>
            </a:r>
            <a:r>
              <a:rPr lang="en-US" altLang="en-US">
                <a:latin typeface="Arial" charset="0"/>
                <a:ea typeface="Arial" charset="0"/>
                <a:cs typeface="Arial" charset="0"/>
              </a:rPr>
              <a:t>) ~ NegBin(1, </a:t>
            </a:r>
            <a:r>
              <a:rPr lang="en-US" altLang="en-US" i="1">
                <a:latin typeface="Arial" charset="0"/>
                <a:ea typeface="Arial" charset="0"/>
                <a:cs typeface="Arial" charset="0"/>
              </a:rPr>
              <a:t>p</a:t>
            </a:r>
            <a:r>
              <a:rPr lang="en-US" altLang="en-US">
                <a:latin typeface="Arial" charset="0"/>
                <a:ea typeface="Arial" charset="0"/>
                <a:cs typeface="Arial" charset="0"/>
              </a:rPr>
              <a:t>)</a:t>
            </a:r>
          </a:p>
          <a:p>
            <a:r>
              <a:rPr lang="en-US" altLang="en-US">
                <a:latin typeface="Arial" charset="0"/>
                <a:ea typeface="Arial" charset="0"/>
                <a:cs typeface="Arial" charset="0"/>
              </a:rPr>
              <a:t>Examples:</a:t>
            </a:r>
          </a:p>
          <a:p>
            <a:pPr lvl="1">
              <a:buFont typeface="Wingdings" charset="2"/>
              <a:buChar char="§"/>
            </a:pPr>
            <a:r>
              <a:rPr lang="en-US" altLang="en-US">
                <a:latin typeface="Arial" charset="0"/>
                <a:ea typeface="Arial" charset="0"/>
                <a:cs typeface="Arial" charset="0"/>
              </a:rPr>
              <a:t># of coin flips until </a:t>
            </a:r>
            <a:r>
              <a:rPr lang="en-US" altLang="en-US" i="1">
                <a:latin typeface="Arial" charset="0"/>
                <a:ea typeface="Arial" charset="0"/>
                <a:cs typeface="Arial" charset="0"/>
              </a:rPr>
              <a:t>r-</a:t>
            </a:r>
            <a:r>
              <a:rPr lang="en-US" altLang="en-US">
                <a:latin typeface="Arial" charset="0"/>
                <a:ea typeface="Arial" charset="0"/>
                <a:cs typeface="Arial" charset="0"/>
              </a:rPr>
              <a:t>th “heads” appears</a:t>
            </a:r>
          </a:p>
          <a:p>
            <a:pPr lvl="1">
              <a:buFont typeface="Wingdings" charset="2"/>
              <a:buChar char="§"/>
            </a:pPr>
            <a:r>
              <a:rPr lang="en-US" altLang="en-US">
                <a:latin typeface="Arial" charset="0"/>
                <a:ea typeface="Arial" charset="0"/>
                <a:cs typeface="Arial" charset="0"/>
              </a:rPr>
              <a:t># of strings to hash into table until bucket 1 has </a:t>
            </a:r>
            <a:r>
              <a:rPr lang="en-US" altLang="en-US" i="1">
                <a:latin typeface="Arial" charset="0"/>
                <a:ea typeface="Arial" charset="0"/>
                <a:cs typeface="Arial" charset="0"/>
              </a:rPr>
              <a:t>r</a:t>
            </a:r>
            <a:r>
              <a:rPr lang="en-US" altLang="en-US">
                <a:latin typeface="Arial" charset="0"/>
                <a:ea typeface="Arial" charset="0"/>
                <a:cs typeface="Arial" charset="0"/>
              </a:rPr>
              <a:t> entries</a:t>
            </a:r>
          </a:p>
        </p:txBody>
      </p:sp>
      <p:graphicFrame>
        <p:nvGraphicFramePr>
          <p:cNvPr id="2050" name="Object 2"/>
          <p:cNvGraphicFramePr>
            <a:graphicFrameLocks noChangeAspect="1"/>
          </p:cNvGraphicFramePr>
          <p:nvPr/>
        </p:nvGraphicFramePr>
        <p:xfrm>
          <a:off x="1712913" y="3216275"/>
          <a:ext cx="6727825" cy="974725"/>
        </p:xfrm>
        <a:graphic>
          <a:graphicData uri="http://schemas.openxmlformats.org/presentationml/2006/ole">
            <mc:AlternateContent xmlns:mc="http://schemas.openxmlformats.org/markup-compatibility/2006">
              <mc:Choice xmlns:v="urn:schemas-microsoft-com:vml" Requires="v">
                <p:oleObj spid="_x0000_s73731" name="Equation" r:id="rId3" imgW="3149600" imgH="457200" progId="Equation.3">
                  <p:embed/>
                </p:oleObj>
              </mc:Choice>
              <mc:Fallback>
                <p:oleObj name="Equation" r:id="rId3" imgW="31496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913" y="3216275"/>
                        <a:ext cx="6727825" cy="97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endParaRPr lang="en-US"/>
          </a:p>
        </p:txBody>
      </p:sp>
      <p:sp>
        <p:nvSpPr>
          <p:cNvPr id="6"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Negative Binomial Random Variable</a:t>
            </a:r>
            <a:endParaRPr lang="en-US" altLang="zh-CN" sz="4000" b="1" dirty="0">
              <a:solidFill>
                <a:srgbClr val="010000"/>
              </a:solidFill>
              <a:latin typeface="Century Gothic" charset="0"/>
            </a:endParaRPr>
          </a:p>
        </p:txBody>
      </p:sp>
    </p:spTree>
    <p:extLst>
      <p:ext uri="{BB962C8B-B14F-4D97-AF65-F5344CB8AC3E}">
        <p14:creationId xmlns:p14="http://schemas.microsoft.com/office/powerpoint/2010/main" val="1614798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54">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4">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5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5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5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Content Placeholder 2"/>
          <p:cNvSpPr>
            <a:spLocks noGrp="1"/>
          </p:cNvSpPr>
          <p:nvPr>
            <p:ph idx="1"/>
          </p:nvPr>
        </p:nvSpPr>
        <p:spPr>
          <a:xfrm>
            <a:off x="533400" y="1371600"/>
            <a:ext cx="8610600" cy="5181600"/>
          </a:xfrm>
        </p:spPr>
        <p:txBody>
          <a:bodyPr/>
          <a:lstStyle/>
          <a:p>
            <a:r>
              <a:rPr lang="en-US" altLang="en-US">
                <a:latin typeface="Arial" charset="0"/>
                <a:ea typeface="Arial" charset="0"/>
                <a:cs typeface="Arial" charset="0"/>
              </a:rPr>
              <a:t>X is </a:t>
            </a:r>
            <a:r>
              <a:rPr lang="en-US" altLang="en-US" b="1" u="sng">
                <a:latin typeface="Arial" charset="0"/>
                <a:ea typeface="Arial" charset="0"/>
                <a:cs typeface="Arial" charset="0"/>
              </a:rPr>
              <a:t>Hypergeometric</a:t>
            </a:r>
            <a:r>
              <a:rPr lang="en-US" altLang="en-US">
                <a:latin typeface="Arial" charset="0"/>
                <a:ea typeface="Arial" charset="0"/>
                <a:cs typeface="Arial" charset="0"/>
              </a:rPr>
              <a:t> RV:  X ~ HypG(</a:t>
            </a:r>
            <a:r>
              <a:rPr lang="en-US" altLang="en-US" i="1">
                <a:latin typeface="Arial" charset="0"/>
                <a:ea typeface="Arial" charset="0"/>
                <a:cs typeface="Arial" charset="0"/>
              </a:rPr>
              <a:t>n</a:t>
            </a:r>
            <a:r>
              <a:rPr lang="en-US" altLang="en-US">
                <a:latin typeface="Arial" charset="0"/>
                <a:ea typeface="Arial" charset="0"/>
                <a:cs typeface="Arial" charset="0"/>
              </a:rPr>
              <a:t>, </a:t>
            </a:r>
            <a:r>
              <a:rPr lang="en-US" altLang="en-US" i="1">
                <a:latin typeface="Arial" charset="0"/>
                <a:ea typeface="Arial" charset="0"/>
                <a:cs typeface="Arial" charset="0"/>
              </a:rPr>
              <a:t>N, m</a:t>
            </a:r>
            <a:r>
              <a:rPr lang="en-US" altLang="en-US">
                <a:latin typeface="Arial" charset="0"/>
                <a:ea typeface="Arial" charset="0"/>
                <a:cs typeface="Arial" charset="0"/>
              </a:rPr>
              <a:t>)</a:t>
            </a:r>
          </a:p>
          <a:p>
            <a:pPr lvl="1">
              <a:buFont typeface="Wingdings" charset="2"/>
              <a:buChar char="§"/>
            </a:pPr>
            <a:r>
              <a:rPr lang="en-US" altLang="en-US">
                <a:latin typeface="Arial" charset="0"/>
                <a:ea typeface="Arial" charset="0"/>
                <a:cs typeface="Arial" charset="0"/>
              </a:rPr>
              <a:t>Urn with </a:t>
            </a:r>
            <a:r>
              <a:rPr lang="en-US" altLang="en-US" i="1">
                <a:latin typeface="Arial" charset="0"/>
                <a:ea typeface="Arial" charset="0"/>
                <a:cs typeface="Arial" charset="0"/>
              </a:rPr>
              <a:t>N</a:t>
            </a:r>
            <a:r>
              <a:rPr lang="en-US" altLang="en-US">
                <a:latin typeface="Arial" charset="0"/>
                <a:ea typeface="Arial" charset="0"/>
                <a:cs typeface="Arial" charset="0"/>
              </a:rPr>
              <a:t> balls: (</a:t>
            </a:r>
            <a:r>
              <a:rPr lang="en-US" altLang="en-US" i="1">
                <a:latin typeface="Arial" charset="0"/>
                <a:ea typeface="Arial" charset="0"/>
                <a:cs typeface="Arial" charset="0"/>
              </a:rPr>
              <a:t>N – m</a:t>
            </a:r>
            <a:r>
              <a:rPr lang="en-US" altLang="en-US">
                <a:latin typeface="Arial" charset="0"/>
                <a:ea typeface="Arial" charset="0"/>
                <a:cs typeface="Arial" charset="0"/>
              </a:rPr>
              <a:t>) black and </a:t>
            </a:r>
            <a:r>
              <a:rPr lang="en-US" altLang="en-US" i="1">
                <a:latin typeface="Arial" charset="0"/>
                <a:ea typeface="Arial" charset="0"/>
                <a:cs typeface="Arial" charset="0"/>
              </a:rPr>
              <a:t>m</a:t>
            </a:r>
            <a:r>
              <a:rPr lang="en-US" altLang="en-US">
                <a:latin typeface="Arial" charset="0"/>
                <a:ea typeface="Arial" charset="0"/>
                <a:cs typeface="Arial" charset="0"/>
              </a:rPr>
              <a:t> white</a:t>
            </a:r>
          </a:p>
          <a:p>
            <a:pPr lvl="1">
              <a:buFont typeface="Wingdings" charset="2"/>
              <a:buChar char="§"/>
            </a:pPr>
            <a:r>
              <a:rPr lang="en-US" altLang="en-US">
                <a:latin typeface="Arial" charset="0"/>
                <a:ea typeface="Arial" charset="0"/>
                <a:cs typeface="Arial" charset="0"/>
              </a:rPr>
              <a:t>Draw </a:t>
            </a:r>
            <a:r>
              <a:rPr lang="en-US" altLang="en-US" i="1">
                <a:latin typeface="Arial" charset="0"/>
                <a:ea typeface="Arial" charset="0"/>
                <a:cs typeface="Arial" charset="0"/>
              </a:rPr>
              <a:t>n</a:t>
            </a:r>
            <a:r>
              <a:rPr lang="en-US" altLang="en-US">
                <a:latin typeface="Arial" charset="0"/>
                <a:ea typeface="Arial" charset="0"/>
                <a:cs typeface="Arial" charset="0"/>
              </a:rPr>
              <a:t> balls </a:t>
            </a:r>
            <a:r>
              <a:rPr lang="en-US" altLang="en-US" b="1" u="sng">
                <a:latin typeface="Arial" charset="0"/>
                <a:ea typeface="Arial" charset="0"/>
                <a:cs typeface="Arial" charset="0"/>
              </a:rPr>
              <a:t>without</a:t>
            </a:r>
            <a:r>
              <a:rPr lang="en-US" altLang="en-US">
                <a:latin typeface="Arial" charset="0"/>
                <a:ea typeface="Arial" charset="0"/>
                <a:cs typeface="Arial" charset="0"/>
              </a:rPr>
              <a:t> replacement</a:t>
            </a:r>
          </a:p>
          <a:p>
            <a:pPr lvl="1">
              <a:buFont typeface="Wingdings" charset="2"/>
              <a:buChar char="§"/>
            </a:pPr>
            <a:r>
              <a:rPr lang="en-US" altLang="en-US">
                <a:latin typeface="Arial" charset="0"/>
                <a:ea typeface="Arial" charset="0"/>
                <a:cs typeface="Arial" charset="0"/>
              </a:rPr>
              <a:t>X is number of white balls drawn</a:t>
            </a:r>
          </a:p>
          <a:p>
            <a:pPr lvl="1">
              <a:buFont typeface="Wingdings" charset="2"/>
              <a:buNone/>
            </a:pPr>
            <a:endParaRPr lang="en-US" altLang="en-US" sz="5400">
              <a:latin typeface="Arial" charset="0"/>
              <a:ea typeface="Arial" charset="0"/>
              <a:cs typeface="Arial" charset="0"/>
            </a:endParaRPr>
          </a:p>
          <a:p>
            <a:pPr lvl="1">
              <a:buFont typeface="Wingdings" charset="2"/>
              <a:buNone/>
            </a:pPr>
            <a:endParaRPr lang="en-US" altLang="en-US" sz="4000">
              <a:latin typeface="Arial" charset="0"/>
              <a:ea typeface="Arial" charset="0"/>
              <a:cs typeface="Arial" charset="0"/>
            </a:endParaRPr>
          </a:p>
          <a:p>
            <a:pPr lvl="1">
              <a:buFont typeface="Wingdings" charset="2"/>
              <a:buChar char="§"/>
            </a:pPr>
            <a:r>
              <a:rPr lang="en-US" altLang="en-US">
                <a:latin typeface="Arial" charset="0"/>
                <a:ea typeface="Arial" charset="0"/>
                <a:cs typeface="Arial" charset="0"/>
              </a:rPr>
              <a:t>E[X] = </a:t>
            </a:r>
            <a:r>
              <a:rPr lang="en-US" altLang="en-US" i="1">
                <a:latin typeface="Arial" charset="0"/>
                <a:ea typeface="Arial" charset="0"/>
                <a:cs typeface="Arial" charset="0"/>
              </a:rPr>
              <a:t>n(m</a:t>
            </a:r>
            <a:r>
              <a:rPr lang="en-US" altLang="en-US" sz="400" i="1">
                <a:latin typeface="Arial" charset="0"/>
                <a:ea typeface="Arial" charset="0"/>
                <a:cs typeface="Arial" charset="0"/>
              </a:rPr>
              <a:t> </a:t>
            </a:r>
            <a:r>
              <a:rPr lang="en-US" altLang="en-US">
                <a:latin typeface="Arial" charset="0"/>
                <a:ea typeface="Arial" charset="0"/>
                <a:cs typeface="Arial" charset="0"/>
              </a:rPr>
              <a:t>/</a:t>
            </a:r>
            <a:r>
              <a:rPr lang="en-US" altLang="en-US" i="1">
                <a:latin typeface="Arial" charset="0"/>
                <a:ea typeface="Arial" charset="0"/>
                <a:cs typeface="Arial" charset="0"/>
              </a:rPr>
              <a:t>N)</a:t>
            </a:r>
            <a:r>
              <a:rPr lang="en-US" altLang="en-US">
                <a:latin typeface="Arial" charset="0"/>
                <a:ea typeface="Arial" charset="0"/>
                <a:cs typeface="Arial" charset="0"/>
              </a:rPr>
              <a:t>	   Var(X) = [</a:t>
            </a:r>
            <a:r>
              <a:rPr lang="en-US" altLang="en-US" i="1">
                <a:latin typeface="Arial" charset="0"/>
                <a:ea typeface="Arial" charset="0"/>
                <a:cs typeface="Arial" charset="0"/>
              </a:rPr>
              <a:t>nm</a:t>
            </a:r>
            <a:r>
              <a:rPr lang="en-US" altLang="en-US" sz="800" i="1">
                <a:latin typeface="Arial" charset="0"/>
                <a:ea typeface="Arial" charset="0"/>
                <a:cs typeface="Arial" charset="0"/>
              </a:rPr>
              <a:t> </a:t>
            </a:r>
            <a:r>
              <a:rPr lang="en-US" altLang="en-US">
                <a:latin typeface="Arial" charset="0"/>
                <a:ea typeface="Arial" charset="0"/>
                <a:cs typeface="Arial" charset="0"/>
              </a:rPr>
              <a:t>(</a:t>
            </a:r>
            <a:r>
              <a:rPr lang="en-US" altLang="en-US" i="1">
                <a:latin typeface="Arial" charset="0"/>
                <a:ea typeface="Arial" charset="0"/>
                <a:cs typeface="Arial" charset="0"/>
              </a:rPr>
              <a:t>N</a:t>
            </a:r>
            <a:r>
              <a:rPr lang="en-US" altLang="en-US">
                <a:latin typeface="Arial" charset="0"/>
                <a:ea typeface="Arial" charset="0"/>
                <a:cs typeface="Arial" charset="0"/>
              </a:rPr>
              <a:t> – </a:t>
            </a:r>
            <a:r>
              <a:rPr lang="en-US" altLang="en-US" i="1">
                <a:latin typeface="Arial" charset="0"/>
                <a:ea typeface="Arial" charset="0"/>
                <a:cs typeface="Arial" charset="0"/>
              </a:rPr>
              <a:t>n</a:t>
            </a:r>
            <a:r>
              <a:rPr lang="en-US" altLang="en-US">
                <a:latin typeface="Arial" charset="0"/>
                <a:ea typeface="Arial" charset="0"/>
                <a:cs typeface="Arial" charset="0"/>
              </a:rPr>
              <a:t>)(</a:t>
            </a:r>
            <a:r>
              <a:rPr lang="en-US" altLang="en-US" i="1">
                <a:latin typeface="Arial" charset="0"/>
                <a:ea typeface="Arial" charset="0"/>
                <a:cs typeface="Arial" charset="0"/>
              </a:rPr>
              <a:t>N</a:t>
            </a:r>
            <a:r>
              <a:rPr lang="en-US" altLang="en-US">
                <a:latin typeface="Arial" charset="0"/>
                <a:ea typeface="Arial" charset="0"/>
                <a:cs typeface="Arial" charset="0"/>
              </a:rPr>
              <a:t> – </a:t>
            </a:r>
            <a:r>
              <a:rPr lang="en-US" altLang="en-US" i="1">
                <a:latin typeface="Arial" charset="0"/>
                <a:ea typeface="Arial" charset="0"/>
                <a:cs typeface="Arial" charset="0"/>
              </a:rPr>
              <a:t>m</a:t>
            </a:r>
            <a:r>
              <a:rPr lang="en-US" altLang="en-US">
                <a:latin typeface="Arial" charset="0"/>
                <a:ea typeface="Arial" charset="0"/>
                <a:cs typeface="Arial" charset="0"/>
              </a:rPr>
              <a:t>)]/[</a:t>
            </a:r>
            <a:r>
              <a:rPr lang="en-US" altLang="en-US" i="1">
                <a:latin typeface="Arial" charset="0"/>
                <a:ea typeface="Arial" charset="0"/>
                <a:cs typeface="Arial" charset="0"/>
              </a:rPr>
              <a:t>N</a:t>
            </a:r>
            <a:r>
              <a:rPr lang="en-US" altLang="en-US" i="1" baseline="30000">
                <a:latin typeface="Arial" charset="0"/>
                <a:ea typeface="Arial" charset="0"/>
                <a:cs typeface="Arial" charset="0"/>
              </a:rPr>
              <a:t>2</a:t>
            </a:r>
            <a:r>
              <a:rPr lang="en-US" altLang="en-US">
                <a:latin typeface="Arial" charset="0"/>
                <a:ea typeface="Arial" charset="0"/>
                <a:cs typeface="Arial" charset="0"/>
              </a:rPr>
              <a:t>(</a:t>
            </a:r>
            <a:r>
              <a:rPr lang="en-US" altLang="en-US" i="1">
                <a:latin typeface="Arial" charset="0"/>
                <a:ea typeface="Arial" charset="0"/>
                <a:cs typeface="Arial" charset="0"/>
              </a:rPr>
              <a:t>N</a:t>
            </a:r>
            <a:r>
              <a:rPr lang="en-US" altLang="en-US">
                <a:latin typeface="Arial" charset="0"/>
                <a:ea typeface="Arial" charset="0"/>
                <a:cs typeface="Arial" charset="0"/>
              </a:rPr>
              <a:t> – 1)]</a:t>
            </a:r>
          </a:p>
          <a:p>
            <a:pPr lvl="1">
              <a:buFont typeface="Wingdings" charset="2"/>
              <a:buChar char="§"/>
            </a:pPr>
            <a:r>
              <a:rPr lang="en-US" altLang="en-US">
                <a:latin typeface="Arial" charset="0"/>
                <a:ea typeface="Arial" charset="0"/>
                <a:cs typeface="Arial" charset="0"/>
              </a:rPr>
              <a:t>Let </a:t>
            </a:r>
            <a:r>
              <a:rPr lang="en-US" altLang="en-US" i="1">
                <a:latin typeface="Arial" charset="0"/>
                <a:ea typeface="Arial" charset="0"/>
                <a:cs typeface="Arial" charset="0"/>
              </a:rPr>
              <a:t>p</a:t>
            </a:r>
            <a:r>
              <a:rPr lang="en-US" altLang="en-US">
                <a:latin typeface="Arial" charset="0"/>
                <a:ea typeface="Arial" charset="0"/>
                <a:cs typeface="Arial" charset="0"/>
              </a:rPr>
              <a:t> = </a:t>
            </a:r>
            <a:r>
              <a:rPr lang="en-US" altLang="en-US" i="1">
                <a:latin typeface="Arial" charset="0"/>
                <a:ea typeface="Arial" charset="0"/>
                <a:cs typeface="Arial" charset="0"/>
              </a:rPr>
              <a:t>m</a:t>
            </a:r>
            <a:r>
              <a:rPr lang="en-US" altLang="en-US" sz="300" i="1">
                <a:latin typeface="Arial" charset="0"/>
                <a:ea typeface="Arial" charset="0"/>
                <a:cs typeface="Arial" charset="0"/>
              </a:rPr>
              <a:t> </a:t>
            </a:r>
            <a:r>
              <a:rPr lang="en-US" altLang="en-US">
                <a:latin typeface="Arial" charset="0"/>
                <a:ea typeface="Arial" charset="0"/>
                <a:cs typeface="Arial" charset="0"/>
              </a:rPr>
              <a:t>/</a:t>
            </a:r>
            <a:r>
              <a:rPr lang="en-US" altLang="en-US" i="1">
                <a:latin typeface="Arial" charset="0"/>
                <a:ea typeface="Arial" charset="0"/>
                <a:cs typeface="Arial" charset="0"/>
              </a:rPr>
              <a:t>N</a:t>
            </a:r>
            <a:r>
              <a:rPr lang="en-US" altLang="en-US">
                <a:latin typeface="Arial" charset="0"/>
                <a:ea typeface="Arial" charset="0"/>
                <a:cs typeface="Arial" charset="0"/>
              </a:rPr>
              <a:t>	(probability of drawing white on 1</a:t>
            </a:r>
            <a:r>
              <a:rPr lang="en-US" altLang="en-US" baseline="30000">
                <a:latin typeface="Arial" charset="0"/>
                <a:ea typeface="Arial" charset="0"/>
                <a:cs typeface="Arial" charset="0"/>
              </a:rPr>
              <a:t>st</a:t>
            </a:r>
            <a:r>
              <a:rPr lang="en-US" altLang="en-US">
                <a:latin typeface="Arial" charset="0"/>
                <a:ea typeface="Arial" charset="0"/>
                <a:cs typeface="Arial" charset="0"/>
              </a:rPr>
              <a:t> draw)</a:t>
            </a:r>
          </a:p>
          <a:p>
            <a:r>
              <a:rPr lang="en-US" altLang="en-US">
                <a:latin typeface="Arial" charset="0"/>
                <a:ea typeface="Arial" charset="0"/>
                <a:cs typeface="Arial" charset="0"/>
              </a:rPr>
              <a:t>Note: HypG(</a:t>
            </a:r>
            <a:r>
              <a:rPr lang="en-US" altLang="en-US" i="1">
                <a:latin typeface="Arial" charset="0"/>
                <a:ea typeface="Arial" charset="0"/>
                <a:cs typeface="Arial" charset="0"/>
              </a:rPr>
              <a:t>n</a:t>
            </a:r>
            <a:r>
              <a:rPr lang="en-US" altLang="en-US">
                <a:latin typeface="Arial" charset="0"/>
                <a:ea typeface="Arial" charset="0"/>
                <a:cs typeface="Arial" charset="0"/>
              </a:rPr>
              <a:t>, </a:t>
            </a:r>
            <a:r>
              <a:rPr lang="en-US" altLang="en-US" i="1">
                <a:latin typeface="Arial" charset="0"/>
                <a:ea typeface="Arial" charset="0"/>
                <a:cs typeface="Arial" charset="0"/>
              </a:rPr>
              <a:t>N, m</a:t>
            </a:r>
            <a:r>
              <a:rPr lang="en-US" altLang="en-US">
                <a:latin typeface="Arial" charset="0"/>
                <a:ea typeface="Arial" charset="0"/>
                <a:cs typeface="Arial" charset="0"/>
              </a:rPr>
              <a:t>) </a:t>
            </a:r>
            <a:r>
              <a:rPr lang="en-US" altLang="en-US">
                <a:latin typeface="Arial" charset="0"/>
                <a:ea typeface="Arial" charset="0"/>
                <a:cs typeface="Arial" charset="0"/>
                <a:sym typeface="Wingdings" charset="2"/>
              </a:rPr>
              <a:t></a:t>
            </a:r>
            <a:r>
              <a:rPr lang="en-US" altLang="en-US">
                <a:latin typeface="Arial" charset="0"/>
                <a:ea typeface="Arial" charset="0"/>
                <a:cs typeface="Arial" charset="0"/>
              </a:rPr>
              <a:t> Bin(</a:t>
            </a:r>
            <a:r>
              <a:rPr lang="en-US" altLang="en-US" i="1">
                <a:latin typeface="Arial" charset="0"/>
                <a:ea typeface="Arial" charset="0"/>
                <a:cs typeface="Arial" charset="0"/>
              </a:rPr>
              <a:t>n</a:t>
            </a:r>
            <a:r>
              <a:rPr lang="en-US" altLang="en-US">
                <a:latin typeface="Arial" charset="0"/>
                <a:ea typeface="Arial" charset="0"/>
                <a:cs typeface="Arial" charset="0"/>
              </a:rPr>
              <a:t>, </a:t>
            </a:r>
            <a:r>
              <a:rPr lang="en-US" altLang="en-US" i="1">
                <a:latin typeface="Arial" charset="0"/>
                <a:ea typeface="Arial" charset="0"/>
                <a:cs typeface="Arial" charset="0"/>
              </a:rPr>
              <a:t>m/N</a:t>
            </a:r>
            <a:r>
              <a:rPr lang="en-US" altLang="en-US">
                <a:latin typeface="Arial" charset="0"/>
                <a:ea typeface="Arial" charset="0"/>
                <a:cs typeface="Arial" charset="0"/>
              </a:rPr>
              <a:t>) </a:t>
            </a:r>
          </a:p>
          <a:p>
            <a:pPr lvl="1">
              <a:buFont typeface="Wingdings" charset="2"/>
              <a:buChar char="§"/>
            </a:pPr>
            <a:r>
              <a:rPr lang="en-US" altLang="en-US">
                <a:latin typeface="Arial" charset="0"/>
                <a:ea typeface="Arial" charset="0"/>
                <a:cs typeface="Arial" charset="0"/>
              </a:rPr>
              <a:t>As </a:t>
            </a:r>
            <a:r>
              <a:rPr lang="en-US" altLang="en-US" i="1">
                <a:latin typeface="Arial" charset="0"/>
                <a:ea typeface="Arial" charset="0"/>
                <a:cs typeface="Arial" charset="0"/>
              </a:rPr>
              <a:t>N</a:t>
            </a:r>
            <a:r>
              <a:rPr lang="en-US" altLang="en-US">
                <a:latin typeface="Arial" charset="0"/>
                <a:ea typeface="Arial" charset="0"/>
                <a:cs typeface="Arial" charset="0"/>
              </a:rPr>
              <a:t> </a:t>
            </a:r>
            <a:r>
              <a:rPr lang="en-US" altLang="en-US">
                <a:latin typeface="Arial" charset="0"/>
                <a:ea typeface="Arial" charset="0"/>
                <a:cs typeface="Arial" charset="0"/>
                <a:sym typeface="Wingdings" charset="2"/>
              </a:rPr>
              <a:t> </a:t>
            </a:r>
            <a:r>
              <a:rPr lang="en-US" altLang="en-US">
                <a:latin typeface="Arial" charset="0"/>
                <a:ea typeface="Arial" charset="0"/>
                <a:cs typeface="Arial" charset="0"/>
                <a:sym typeface="Symbol" charset="2"/>
              </a:rPr>
              <a:t> and </a:t>
            </a:r>
            <a:r>
              <a:rPr lang="en-US" altLang="en-US" i="1">
                <a:latin typeface="Arial" charset="0"/>
                <a:ea typeface="Arial" charset="0"/>
                <a:cs typeface="Arial" charset="0"/>
                <a:sym typeface="Symbol" charset="2"/>
              </a:rPr>
              <a:t>m</a:t>
            </a:r>
            <a:r>
              <a:rPr lang="en-US" altLang="en-US">
                <a:latin typeface="Arial" charset="0"/>
                <a:ea typeface="Arial" charset="0"/>
                <a:cs typeface="Arial" charset="0"/>
                <a:sym typeface="Symbol" charset="2"/>
              </a:rPr>
              <a:t>/</a:t>
            </a:r>
            <a:r>
              <a:rPr lang="en-US" altLang="en-US" i="1">
                <a:latin typeface="Arial" charset="0"/>
                <a:ea typeface="Arial" charset="0"/>
                <a:cs typeface="Arial" charset="0"/>
                <a:sym typeface="Symbol" charset="2"/>
              </a:rPr>
              <a:t>N</a:t>
            </a:r>
            <a:r>
              <a:rPr lang="en-US" altLang="en-US">
                <a:latin typeface="Arial" charset="0"/>
                <a:ea typeface="Arial" charset="0"/>
                <a:cs typeface="Arial" charset="0"/>
                <a:sym typeface="Symbol" charset="2"/>
              </a:rPr>
              <a:t> remains constant</a:t>
            </a:r>
            <a:endParaRPr lang="en-US" altLang="en-US">
              <a:latin typeface="Arial" charset="0"/>
              <a:ea typeface="Arial" charset="0"/>
              <a:cs typeface="Arial" charset="0"/>
            </a:endParaRPr>
          </a:p>
        </p:txBody>
      </p:sp>
      <p:graphicFrame>
        <p:nvGraphicFramePr>
          <p:cNvPr id="2050" name="Object 2"/>
          <p:cNvGraphicFramePr>
            <a:graphicFrameLocks noChangeAspect="1"/>
          </p:cNvGraphicFramePr>
          <p:nvPr/>
        </p:nvGraphicFramePr>
        <p:xfrm>
          <a:off x="2209800" y="3227388"/>
          <a:ext cx="5089525" cy="1725612"/>
        </p:xfrm>
        <a:graphic>
          <a:graphicData uri="http://schemas.openxmlformats.org/presentationml/2006/ole">
            <mc:AlternateContent xmlns:mc="http://schemas.openxmlformats.org/markup-compatibility/2006">
              <mc:Choice xmlns:v="urn:schemas-microsoft-com:vml" Requires="v">
                <p:oleObj spid="_x0000_s74755" name="Equation" r:id="rId3" imgW="2692400" imgH="914400" progId="Equation.3">
                  <p:embed/>
                </p:oleObj>
              </mc:Choice>
              <mc:Fallback>
                <p:oleObj name="Equation" r:id="rId3" imgW="26924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227388"/>
                        <a:ext cx="5089525" cy="172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endParaRPr lang="en-US"/>
          </a:p>
        </p:txBody>
      </p:sp>
      <p:sp>
        <p:nvSpPr>
          <p:cNvPr id="6"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Hypergeometric Random Variable</a:t>
            </a:r>
            <a:endParaRPr lang="en-US" altLang="zh-CN" sz="4000" b="1" dirty="0">
              <a:solidFill>
                <a:srgbClr val="010000"/>
              </a:solidFill>
              <a:latin typeface="Century Gothic" charset="0"/>
            </a:endParaRPr>
          </a:p>
        </p:txBody>
      </p:sp>
    </p:spTree>
    <p:extLst>
      <p:ext uri="{BB962C8B-B14F-4D97-AF65-F5344CB8AC3E}">
        <p14:creationId xmlns:p14="http://schemas.microsoft.com/office/powerpoint/2010/main" val="195881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5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4">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5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5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Content Placeholder 2"/>
          <p:cNvSpPr>
            <a:spLocks noGrp="1"/>
          </p:cNvSpPr>
          <p:nvPr>
            <p:ph idx="1"/>
          </p:nvPr>
        </p:nvSpPr>
        <p:spPr>
          <a:xfrm>
            <a:off x="533400" y="1371600"/>
            <a:ext cx="8610600" cy="5181600"/>
          </a:xfrm>
        </p:spPr>
        <p:txBody>
          <a:bodyPr/>
          <a:lstStyle/>
          <a:p>
            <a:r>
              <a:rPr lang="en-US" altLang="en-US" dirty="0">
                <a:latin typeface="Arial" charset="0"/>
                <a:ea typeface="Arial" charset="0"/>
                <a:cs typeface="Arial" charset="0"/>
              </a:rPr>
              <a:t>Determine </a:t>
            </a:r>
            <a:r>
              <a:rPr lang="en-US" altLang="en-US" i="1" dirty="0">
                <a:latin typeface="Arial" charset="0"/>
                <a:ea typeface="Arial" charset="0"/>
                <a:cs typeface="Arial" charset="0"/>
              </a:rPr>
              <a:t>N</a:t>
            </a:r>
            <a:r>
              <a:rPr lang="en-US" altLang="en-US" dirty="0">
                <a:latin typeface="Arial" charset="0"/>
                <a:ea typeface="Arial" charset="0"/>
                <a:cs typeface="Arial" charset="0"/>
              </a:rPr>
              <a:t> = how many of some species remain</a:t>
            </a:r>
          </a:p>
          <a:p>
            <a:pPr lvl="1">
              <a:buFont typeface="Wingdings" charset="2"/>
              <a:buChar char="§"/>
            </a:pPr>
            <a:r>
              <a:rPr lang="en-US" altLang="en-US" dirty="0">
                <a:latin typeface="Arial" charset="0"/>
                <a:ea typeface="Arial" charset="0"/>
                <a:cs typeface="Arial" charset="0"/>
              </a:rPr>
              <a:t>Randomly tag </a:t>
            </a:r>
            <a:r>
              <a:rPr lang="en-US" altLang="en-US" i="1" dirty="0">
                <a:latin typeface="Arial" charset="0"/>
                <a:ea typeface="Arial" charset="0"/>
                <a:cs typeface="Arial" charset="0"/>
              </a:rPr>
              <a:t>m</a:t>
            </a:r>
            <a:r>
              <a:rPr lang="en-US" altLang="en-US" dirty="0">
                <a:latin typeface="Arial" charset="0"/>
                <a:ea typeface="Arial" charset="0"/>
                <a:cs typeface="Arial" charset="0"/>
              </a:rPr>
              <a:t> of species (e.g., with white paint)</a:t>
            </a:r>
          </a:p>
          <a:p>
            <a:pPr lvl="1">
              <a:buFont typeface="Wingdings" charset="2"/>
              <a:buChar char="§"/>
            </a:pPr>
            <a:r>
              <a:rPr lang="en-US" altLang="en-US" dirty="0">
                <a:latin typeface="Arial" charset="0"/>
                <a:ea typeface="Arial" charset="0"/>
                <a:cs typeface="Arial" charset="0"/>
              </a:rPr>
              <a:t>Allow animals to mix randomly (assuming no breeding)</a:t>
            </a:r>
          </a:p>
          <a:p>
            <a:pPr lvl="1">
              <a:buFont typeface="Wingdings" charset="2"/>
              <a:buChar char="§"/>
            </a:pPr>
            <a:r>
              <a:rPr lang="en-US" altLang="en-US" dirty="0">
                <a:latin typeface="Arial" charset="0"/>
                <a:ea typeface="Arial" charset="0"/>
                <a:cs typeface="Arial" charset="0"/>
              </a:rPr>
              <a:t>Later, randomly observe another </a:t>
            </a:r>
            <a:r>
              <a:rPr lang="en-US" altLang="en-US" i="1" dirty="0">
                <a:latin typeface="Arial" charset="0"/>
                <a:ea typeface="Arial" charset="0"/>
                <a:cs typeface="Arial" charset="0"/>
              </a:rPr>
              <a:t>n</a:t>
            </a:r>
            <a:r>
              <a:rPr lang="en-US" altLang="en-US" dirty="0">
                <a:latin typeface="Arial" charset="0"/>
                <a:ea typeface="Arial" charset="0"/>
                <a:cs typeface="Arial" charset="0"/>
              </a:rPr>
              <a:t> of the species</a:t>
            </a:r>
          </a:p>
          <a:p>
            <a:pPr lvl="1">
              <a:buFont typeface="Wingdings" charset="2"/>
              <a:buChar char="§"/>
            </a:pPr>
            <a:r>
              <a:rPr lang="en-US" altLang="en-US" dirty="0">
                <a:latin typeface="Arial" charset="0"/>
                <a:ea typeface="Arial" charset="0"/>
                <a:cs typeface="Arial" charset="0"/>
              </a:rPr>
              <a:t>X = number of tagged animals in observed group of </a:t>
            </a:r>
            <a:r>
              <a:rPr lang="en-US" altLang="en-US" i="1" dirty="0">
                <a:latin typeface="Arial" charset="0"/>
                <a:ea typeface="Arial" charset="0"/>
                <a:cs typeface="Arial" charset="0"/>
              </a:rPr>
              <a:t>n</a:t>
            </a:r>
          </a:p>
          <a:p>
            <a:pPr lvl="1">
              <a:buFont typeface="Wingdings" charset="2"/>
              <a:buChar char="§"/>
            </a:pPr>
            <a:r>
              <a:rPr lang="en-US" altLang="en-US" dirty="0">
                <a:latin typeface="Arial" charset="0"/>
                <a:ea typeface="Arial" charset="0"/>
                <a:cs typeface="Arial" charset="0"/>
              </a:rPr>
              <a:t>X ~ </a:t>
            </a:r>
            <a:r>
              <a:rPr lang="en-US" altLang="en-US" dirty="0" err="1">
                <a:latin typeface="Arial" charset="0"/>
                <a:ea typeface="Arial" charset="0"/>
                <a:cs typeface="Arial" charset="0"/>
              </a:rPr>
              <a:t>HypG</a:t>
            </a:r>
            <a:r>
              <a:rPr lang="en-US" altLang="en-US" dirty="0">
                <a:latin typeface="Arial" charset="0"/>
                <a:ea typeface="Arial" charset="0"/>
                <a:cs typeface="Arial" charset="0"/>
              </a:rPr>
              <a:t>(</a:t>
            </a:r>
            <a:r>
              <a:rPr lang="en-US" altLang="en-US" i="1" dirty="0">
                <a:latin typeface="Arial" charset="0"/>
                <a:ea typeface="Arial" charset="0"/>
                <a:cs typeface="Arial" charset="0"/>
              </a:rPr>
              <a:t>n</a:t>
            </a:r>
            <a:r>
              <a:rPr lang="en-US" altLang="en-US" dirty="0">
                <a:latin typeface="Arial" charset="0"/>
                <a:ea typeface="Arial" charset="0"/>
                <a:cs typeface="Arial" charset="0"/>
              </a:rPr>
              <a:t>, </a:t>
            </a:r>
            <a:r>
              <a:rPr lang="en-US" altLang="en-US" i="1" dirty="0">
                <a:latin typeface="Arial" charset="0"/>
                <a:ea typeface="Arial" charset="0"/>
                <a:cs typeface="Arial" charset="0"/>
              </a:rPr>
              <a:t>N, m</a:t>
            </a:r>
            <a:r>
              <a:rPr lang="en-US" altLang="en-US" dirty="0">
                <a:latin typeface="Arial" charset="0"/>
                <a:ea typeface="Arial" charset="0"/>
                <a:cs typeface="Arial" charset="0"/>
              </a:rPr>
              <a:t>)</a:t>
            </a:r>
          </a:p>
          <a:p>
            <a:r>
              <a:rPr lang="en-US" altLang="en-US" dirty="0">
                <a:latin typeface="Arial" charset="0"/>
                <a:ea typeface="Arial" charset="0"/>
                <a:cs typeface="Arial" charset="0"/>
              </a:rPr>
              <a:t>“Maximum Likelihood” estimate</a:t>
            </a:r>
          </a:p>
          <a:p>
            <a:pPr lvl="1">
              <a:buFont typeface="Wingdings" charset="2"/>
              <a:buChar char="§"/>
            </a:pPr>
            <a:r>
              <a:rPr lang="en-US" altLang="en-US" dirty="0">
                <a:latin typeface="Arial" charset="0"/>
                <a:ea typeface="Arial" charset="0"/>
                <a:cs typeface="Arial" charset="0"/>
              </a:rPr>
              <a:t>Set </a:t>
            </a:r>
            <a:r>
              <a:rPr lang="en-US" altLang="en-US" i="1" dirty="0">
                <a:latin typeface="Arial" charset="0"/>
                <a:ea typeface="Arial" charset="0"/>
                <a:cs typeface="Arial" charset="0"/>
              </a:rPr>
              <a:t>N</a:t>
            </a:r>
            <a:r>
              <a:rPr lang="en-US" altLang="en-US" dirty="0">
                <a:latin typeface="Arial" charset="0"/>
                <a:ea typeface="Arial" charset="0"/>
                <a:cs typeface="Arial" charset="0"/>
              </a:rPr>
              <a:t> to be value that maximizes:</a:t>
            </a:r>
          </a:p>
          <a:p>
            <a:pPr lvl="1">
              <a:buFont typeface="Wingdings" charset="2"/>
              <a:buNone/>
            </a:pPr>
            <a:endParaRPr lang="en-US" altLang="en-US" sz="2800" dirty="0">
              <a:latin typeface="Arial" charset="0"/>
              <a:ea typeface="Arial" charset="0"/>
              <a:cs typeface="Arial" charset="0"/>
            </a:endParaRPr>
          </a:p>
        </p:txBody>
      </p:sp>
      <p:graphicFrame>
        <p:nvGraphicFramePr>
          <p:cNvPr id="46083" name="Object 2"/>
          <p:cNvGraphicFramePr>
            <a:graphicFrameLocks noChangeAspect="1"/>
          </p:cNvGraphicFramePr>
          <p:nvPr/>
        </p:nvGraphicFramePr>
        <p:xfrm>
          <a:off x="6096000" y="4114800"/>
          <a:ext cx="2438400" cy="1447800"/>
        </p:xfrm>
        <a:graphic>
          <a:graphicData uri="http://schemas.openxmlformats.org/presentationml/2006/ole">
            <mc:AlternateContent xmlns:mc="http://schemas.openxmlformats.org/markup-compatibility/2006">
              <mc:Choice xmlns:v="urn:schemas-microsoft-com:vml" Requires="v">
                <p:oleObj spid="_x0000_s26644" name="Equation" r:id="rId3" imgW="1536700" imgH="914400" progId="Equation.3">
                  <p:embed/>
                </p:oleObj>
              </mc:Choice>
              <mc:Fallback>
                <p:oleObj name="Equation" r:id="rId3" imgW="1536700" imgH="9144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114800"/>
                        <a:ext cx="2438400"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Endangered Species</a:t>
            </a:r>
            <a:endParaRPr lang="en-US" altLang="zh-CN" sz="4000" b="1" dirty="0">
              <a:solidFill>
                <a:srgbClr val="010000"/>
              </a:solidFill>
              <a:latin typeface="Century Gothic" charset="0"/>
            </a:endParaRPr>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4706" r="100000"/>
                    </a14:imgEffect>
                  </a14:imgLayer>
                </a14:imgProps>
              </a:ext>
            </a:extLst>
          </a:blip>
          <a:stretch>
            <a:fillRect/>
          </a:stretch>
        </p:blipFill>
        <p:spPr>
          <a:xfrm>
            <a:off x="8103220" y="152400"/>
            <a:ext cx="698500" cy="698500"/>
          </a:xfrm>
          <a:prstGeom prst="rect">
            <a:avLst/>
          </a:prstGeom>
        </p:spPr>
      </p:pic>
      <p:pic>
        <p:nvPicPr>
          <p:cNvPr id="12" name="Picture 11"/>
          <p:cNvPicPr>
            <a:picLocks noChangeAspect="1"/>
          </p:cNvPicPr>
          <p:nvPr/>
        </p:nvPicPr>
        <p:blipFill>
          <a:blip r:embed="rId5">
            <a:extLst>
              <a:ext uri="{BEBA8EAE-BF5A-486C-A8C5-ECC9F3942E4B}">
                <a14:imgProps xmlns:a14="http://schemas.microsoft.com/office/drawing/2010/main">
                  <a14:imgLayer r:embed="rId7">
                    <a14:imgEffect>
                      <a14:backgroundRemoval t="0" b="100000" l="4706" r="100000"/>
                    </a14:imgEffect>
                  </a14:imgLayer>
                </a14:imgProps>
              </a:ext>
            </a:extLst>
          </a:blip>
          <a:stretch>
            <a:fillRect/>
          </a:stretch>
        </p:blipFill>
        <p:spPr>
          <a:xfrm>
            <a:off x="8471520" y="152400"/>
            <a:ext cx="698500" cy="698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4">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5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5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4">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4">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5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8600" y="-1066800"/>
            <a:ext cx="9906000" cy="11490960"/>
          </a:xfrm>
          <a:prstGeom prst="rect">
            <a:avLst/>
          </a:prstGeom>
        </p:spPr>
      </p:pic>
      <p:pic>
        <p:nvPicPr>
          <p:cNvPr id="6" name="Picture 5"/>
          <p:cNvPicPr>
            <a:picLocks noChangeAspect="1"/>
          </p:cNvPicPr>
          <p:nvPr/>
        </p:nvPicPr>
        <p:blipFill>
          <a:blip r:embed="rId3"/>
          <a:stretch>
            <a:fillRect/>
          </a:stretch>
        </p:blipFill>
        <p:spPr>
          <a:xfrm>
            <a:off x="2057400" y="838200"/>
            <a:ext cx="5207000" cy="3905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204382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Facebook Likes</a:t>
            </a:r>
            <a:endParaRPr lang="en-US" altLang="zh-CN" sz="4000" b="1" dirty="0">
              <a:solidFill>
                <a:srgbClr val="010000"/>
              </a:solidFill>
              <a:latin typeface="Century Gothic" charset="0"/>
            </a:endParaRPr>
          </a:p>
        </p:txBody>
      </p:sp>
      <p:sp>
        <p:nvSpPr>
          <p:cNvPr id="24" name="Content Placeholder 2"/>
          <p:cNvSpPr>
            <a:spLocks noGrp="1"/>
          </p:cNvSpPr>
          <p:nvPr>
            <p:ph idx="1"/>
          </p:nvPr>
        </p:nvSpPr>
        <p:spPr>
          <a:xfrm>
            <a:off x="533400" y="1371600"/>
            <a:ext cx="8610600" cy="5181600"/>
          </a:xfrm>
        </p:spPr>
        <p:txBody>
          <a:bodyPr/>
          <a:lstStyle/>
          <a:p>
            <a:r>
              <a:rPr lang="en-US" altLang="en-US" dirty="0" smtClean="0">
                <a:latin typeface="Arial" charset="0"/>
                <a:ea typeface="Arial" charset="0"/>
                <a:cs typeface="Arial" charset="0"/>
              </a:rPr>
              <a:t>Let’s try and calculate the probability of different nu</a:t>
            </a:r>
            <a:endParaRPr lang="en-US" altLang="en-US" dirty="0">
              <a:latin typeface="Arial" charset="0"/>
              <a:ea typeface="Arial" charset="0"/>
              <a:cs typeface="Arial" charset="0"/>
            </a:endParaRPr>
          </a:p>
          <a:p>
            <a:pPr lvl="1">
              <a:buFont typeface="Wingdings" charset="2"/>
              <a:buChar char="§"/>
            </a:pPr>
            <a:r>
              <a:rPr lang="en-US" altLang="en-US" i="1" dirty="0" smtClean="0">
                <a:latin typeface="Arial" charset="0"/>
                <a:ea typeface="Arial" charset="0"/>
                <a:cs typeface="Arial" charset="0"/>
              </a:rPr>
              <a:t>N</a:t>
            </a:r>
            <a:r>
              <a:rPr lang="en-US" altLang="en-US" dirty="0" smtClean="0">
                <a:latin typeface="Arial" charset="0"/>
                <a:ea typeface="Arial" charset="0"/>
                <a:cs typeface="Arial" charset="0"/>
              </a:rPr>
              <a:t> is the number of people who see your post</a:t>
            </a:r>
          </a:p>
          <a:p>
            <a:pPr lvl="1">
              <a:buFont typeface="Wingdings" charset="2"/>
              <a:buChar char="§"/>
            </a:pPr>
            <a:endParaRPr lang="en-US" altLang="en-US" i="1" dirty="0">
              <a:latin typeface="Arial" charset="0"/>
              <a:ea typeface="Arial" charset="0"/>
              <a:cs typeface="Arial" charset="0"/>
            </a:endParaRPr>
          </a:p>
          <a:p>
            <a:r>
              <a:rPr lang="en-US" altLang="en-US" dirty="0">
                <a:latin typeface="Arial" charset="0"/>
                <a:ea typeface="Arial" charset="0"/>
                <a:cs typeface="Arial" charset="0"/>
              </a:rPr>
              <a:t>“Maximum Likelihood” estimate</a:t>
            </a:r>
          </a:p>
          <a:p>
            <a:pPr lvl="1">
              <a:buFont typeface="Wingdings" charset="2"/>
              <a:buChar char="§"/>
            </a:pPr>
            <a:r>
              <a:rPr lang="en-US" altLang="en-US" dirty="0">
                <a:latin typeface="Arial" charset="0"/>
                <a:ea typeface="Arial" charset="0"/>
                <a:cs typeface="Arial" charset="0"/>
              </a:rPr>
              <a:t>Set </a:t>
            </a:r>
            <a:r>
              <a:rPr lang="en-US" altLang="en-US" i="1" dirty="0">
                <a:latin typeface="Arial" charset="0"/>
                <a:ea typeface="Arial" charset="0"/>
                <a:cs typeface="Arial" charset="0"/>
              </a:rPr>
              <a:t>N</a:t>
            </a:r>
            <a:r>
              <a:rPr lang="en-US" altLang="en-US" dirty="0">
                <a:latin typeface="Arial" charset="0"/>
                <a:ea typeface="Arial" charset="0"/>
                <a:cs typeface="Arial" charset="0"/>
              </a:rPr>
              <a:t> to be value that maximizes:</a:t>
            </a:r>
          </a:p>
          <a:p>
            <a:pPr lvl="1">
              <a:buFont typeface="Wingdings" charset="2"/>
              <a:buNone/>
            </a:pPr>
            <a:endParaRPr lang="en-US" altLang="en-US" sz="2800" dirty="0">
              <a:latin typeface="Arial" charset="0"/>
              <a:ea typeface="Arial" charset="0"/>
              <a:cs typeface="Arial" charset="0"/>
            </a:endParaRPr>
          </a:p>
        </p:txBody>
      </p:sp>
      <p:graphicFrame>
        <p:nvGraphicFramePr>
          <p:cNvPr id="25" name="Object 24"/>
          <p:cNvGraphicFramePr>
            <a:graphicFrameLocks noChangeAspect="1"/>
          </p:cNvGraphicFramePr>
          <p:nvPr/>
        </p:nvGraphicFramePr>
        <p:xfrm>
          <a:off x="6096000" y="4114800"/>
          <a:ext cx="2438400" cy="1447800"/>
        </p:xfrm>
        <a:graphic>
          <a:graphicData uri="http://schemas.openxmlformats.org/presentationml/2006/ole">
            <mc:AlternateContent xmlns:mc="http://schemas.openxmlformats.org/markup-compatibility/2006">
              <mc:Choice xmlns:v="urn:schemas-microsoft-com:vml" Requires="v">
                <p:oleObj spid="_x0000_s83970" name="Equation" r:id="rId3" imgW="1536700" imgH="914400" progId="Equation.3">
                  <p:embed/>
                </p:oleObj>
              </mc:Choice>
              <mc:Fallback>
                <p:oleObj name="Equation" r:id="rId3" imgW="15367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114800"/>
                        <a:ext cx="2438400"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TextBox 1"/>
          <p:cNvSpPr txBox="1"/>
          <p:nvPr/>
        </p:nvSpPr>
        <p:spPr>
          <a:xfrm>
            <a:off x="3479180" y="814039"/>
            <a:ext cx="184731" cy="461665"/>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50255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Bernoulli vs Binomial</a:t>
            </a:r>
            <a:endParaRPr lang="en-US" altLang="zh-CN" sz="4000" b="1" dirty="0">
              <a:solidFill>
                <a:srgbClr val="010000"/>
              </a:solidFill>
              <a:latin typeface="Century Gothic"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614" y="1428206"/>
            <a:ext cx="2380226" cy="1430424"/>
          </a:xfrm>
          <a:prstGeom prst="rect">
            <a:avLst/>
          </a:prstGeom>
        </p:spPr>
      </p:pic>
      <p:sp>
        <p:nvSpPr>
          <p:cNvPr id="8" name="TextBox 7"/>
          <p:cNvSpPr txBox="1"/>
          <p:nvPr/>
        </p:nvSpPr>
        <p:spPr>
          <a:xfrm>
            <a:off x="4495800" y="1219200"/>
            <a:ext cx="4084320" cy="1938992"/>
          </a:xfrm>
          <a:prstGeom prst="rect">
            <a:avLst/>
          </a:prstGeom>
          <a:noFill/>
        </p:spPr>
        <p:txBody>
          <a:bodyPr wrap="square" rtlCol="0">
            <a:spAutoFit/>
          </a:bodyPr>
          <a:lstStyle/>
          <a:p>
            <a:r>
              <a:rPr lang="en-US" dirty="0" smtClean="0">
                <a:latin typeface="Arial" charset="0"/>
                <a:ea typeface="Arial" charset="0"/>
                <a:cs typeface="Arial" charset="0"/>
              </a:rPr>
              <a:t>Bernoulli is a type of </a:t>
            </a:r>
            <a:r>
              <a:rPr lang="en-US" dirty="0" smtClean="0">
                <a:latin typeface="Arial" charset="0"/>
                <a:ea typeface="Arial" charset="0"/>
                <a:cs typeface="Arial" charset="0"/>
              </a:rPr>
              <a:t>RV that can take on two values, 1 (for success) with probability </a:t>
            </a:r>
            <a:r>
              <a:rPr lang="en-US" i="1" dirty="0" smtClean="0">
                <a:latin typeface="Arial" charset="0"/>
                <a:ea typeface="Arial" charset="0"/>
                <a:cs typeface="Arial" charset="0"/>
              </a:rPr>
              <a:t>p</a:t>
            </a:r>
            <a:r>
              <a:rPr lang="en-US" dirty="0" smtClean="0">
                <a:latin typeface="Arial" charset="0"/>
                <a:ea typeface="Arial" charset="0"/>
                <a:cs typeface="Arial" charset="0"/>
              </a:rPr>
              <a:t> and 0 (</a:t>
            </a:r>
            <a:r>
              <a:rPr lang="en-US" smtClean="0">
                <a:latin typeface="Arial" charset="0"/>
                <a:ea typeface="Arial" charset="0"/>
                <a:cs typeface="Arial" charset="0"/>
              </a:rPr>
              <a:t>for failure) with probability (1- </a:t>
            </a:r>
            <a:r>
              <a:rPr lang="en-US" i="1" smtClean="0">
                <a:latin typeface="Arial" charset="0"/>
                <a:ea typeface="Arial" charset="0"/>
                <a:cs typeface="Arial" charset="0"/>
              </a:rPr>
              <a:t>p</a:t>
            </a:r>
            <a:r>
              <a:rPr lang="en-US" smtClean="0">
                <a:latin typeface="Arial" charset="0"/>
                <a:ea typeface="Arial" charset="0"/>
                <a:cs typeface="Arial" charset="0"/>
              </a:rPr>
              <a:t>)</a:t>
            </a:r>
            <a:endParaRPr lang="en-US" dirty="0">
              <a:latin typeface="Arial" charset="0"/>
              <a:ea typeface="Arial" charset="0"/>
              <a:cs typeface="Arial" charset="0"/>
            </a:endParaRPr>
          </a:p>
        </p:txBody>
      </p:sp>
      <p:grpSp>
        <p:nvGrpSpPr>
          <p:cNvPr id="10" name="Group 9"/>
          <p:cNvGrpSpPr/>
          <p:nvPr/>
        </p:nvGrpSpPr>
        <p:grpSpPr>
          <a:xfrm>
            <a:off x="280243" y="3968199"/>
            <a:ext cx="7877802" cy="2434820"/>
            <a:chOff x="280243" y="3968199"/>
            <a:chExt cx="7877802" cy="2434820"/>
          </a:xfrm>
        </p:grpSpPr>
        <p:pic>
          <p:nvPicPr>
            <p:cNvPr id="12" name="Picture 11"/>
            <p:cNvPicPr>
              <a:picLocks noChangeAspect="1"/>
            </p:cNvPicPr>
            <p:nvPr/>
          </p:nvPicPr>
          <p:blipFill>
            <a:blip r:embed="rId3" cstate="screen">
              <a:extLst>
                <a:ext uri="{BEBA8EAE-BF5A-486C-A8C5-ECC9F3942E4B}">
                  <a14:imgProps xmlns:a14="http://schemas.microsoft.com/office/drawing/2010/main">
                    <a14:imgLayer r:embed="rId4">
                      <a14:imgEffect>
                        <a14:backgroundRemoval t="7600" b="93733" l="1282" r="97035"/>
                      </a14:imgEffect>
                    </a14:imgLayer>
                  </a14:imgProps>
                </a:ext>
                <a:ext uri="{28A0092B-C50C-407E-A947-70E740481C1C}">
                  <a14:useLocalDpi xmlns:a14="http://schemas.microsoft.com/office/drawing/2010/main"/>
                </a:ext>
              </a:extLst>
            </a:blip>
            <a:stretch>
              <a:fillRect/>
            </a:stretch>
          </p:blipFill>
          <p:spPr>
            <a:xfrm>
              <a:off x="280243" y="3968199"/>
              <a:ext cx="1783689" cy="1071928"/>
            </a:xfrm>
            <a:prstGeom prst="rect">
              <a:avLst/>
            </a:prstGeom>
          </p:spPr>
        </p:pic>
        <p:pic>
          <p:nvPicPr>
            <p:cNvPr id="15" name="Picture 14"/>
            <p:cNvPicPr>
              <a:picLocks noChangeAspect="1"/>
            </p:cNvPicPr>
            <p:nvPr/>
          </p:nvPicPr>
          <p:blipFill>
            <a:blip r:embed="rId5" cstate="screen">
              <a:extLst>
                <a:ext uri="{BEBA8EAE-BF5A-486C-A8C5-ECC9F3942E4B}">
                  <a14:imgProps xmlns:a14="http://schemas.microsoft.com/office/drawing/2010/main">
                    <a14:imgLayer r:embed="rId6">
                      <a14:imgEffect>
                        <a14:backgroundRemoval t="7600" b="93733" l="1282" r="97035"/>
                      </a14:imgEffect>
                    </a14:imgLayer>
                  </a14:imgProps>
                </a:ext>
                <a:ext uri="{28A0092B-C50C-407E-A947-70E740481C1C}">
                  <a14:useLocalDpi xmlns:a14="http://schemas.microsoft.com/office/drawing/2010/main"/>
                </a:ext>
              </a:extLst>
            </a:blip>
            <a:stretch>
              <a:fillRect/>
            </a:stretch>
          </p:blipFill>
          <p:spPr>
            <a:xfrm>
              <a:off x="998701" y="4425399"/>
              <a:ext cx="1783689" cy="1071928"/>
            </a:xfrm>
            <a:prstGeom prst="rect">
              <a:avLst/>
            </a:prstGeom>
          </p:spPr>
        </p:pic>
        <p:pic>
          <p:nvPicPr>
            <p:cNvPr id="16" name="Picture 15"/>
            <p:cNvPicPr>
              <a:picLocks noChangeAspect="1"/>
            </p:cNvPicPr>
            <p:nvPr/>
          </p:nvPicPr>
          <p:blipFill>
            <a:blip r:embed="rId5" cstate="screen">
              <a:extLst>
                <a:ext uri="{BEBA8EAE-BF5A-486C-A8C5-ECC9F3942E4B}">
                  <a14:imgProps xmlns:a14="http://schemas.microsoft.com/office/drawing/2010/main">
                    <a14:imgLayer r:embed="rId7">
                      <a14:imgEffect>
                        <a14:backgroundRemoval t="7600" b="93733" l="1282" r="97035"/>
                      </a14:imgEffect>
                    </a14:imgLayer>
                  </a14:imgProps>
                </a:ext>
                <a:ext uri="{28A0092B-C50C-407E-A947-70E740481C1C}">
                  <a14:useLocalDpi xmlns:a14="http://schemas.microsoft.com/office/drawing/2010/main"/>
                </a:ext>
              </a:extLst>
            </a:blip>
            <a:stretch>
              <a:fillRect/>
            </a:stretch>
          </p:blipFill>
          <p:spPr>
            <a:xfrm>
              <a:off x="1773763" y="4869536"/>
              <a:ext cx="1783689" cy="1071928"/>
            </a:xfrm>
            <a:prstGeom prst="rect">
              <a:avLst/>
            </a:prstGeom>
          </p:spPr>
        </p:pic>
        <p:pic>
          <p:nvPicPr>
            <p:cNvPr id="17" name="Picture 16"/>
            <p:cNvPicPr>
              <a:picLocks noChangeAspect="1"/>
            </p:cNvPicPr>
            <p:nvPr/>
          </p:nvPicPr>
          <p:blipFill>
            <a:blip r:embed="rId5" cstate="screen">
              <a:extLst>
                <a:ext uri="{BEBA8EAE-BF5A-486C-A8C5-ECC9F3942E4B}">
                  <a14:imgProps xmlns:a14="http://schemas.microsoft.com/office/drawing/2010/main">
                    <a14:imgLayer r:embed="rId8">
                      <a14:imgEffect>
                        <a14:backgroundRemoval t="7600" b="93733" l="1282" r="97035"/>
                      </a14:imgEffect>
                    </a14:imgLayer>
                  </a14:imgProps>
                </a:ext>
                <a:ext uri="{28A0092B-C50C-407E-A947-70E740481C1C}">
                  <a14:useLocalDpi xmlns:a14="http://schemas.microsoft.com/office/drawing/2010/main"/>
                </a:ext>
              </a:extLst>
            </a:blip>
            <a:stretch>
              <a:fillRect/>
            </a:stretch>
          </p:blipFill>
          <p:spPr>
            <a:xfrm>
              <a:off x="2531408" y="5331091"/>
              <a:ext cx="1783689" cy="1071928"/>
            </a:xfrm>
            <a:prstGeom prst="rect">
              <a:avLst/>
            </a:prstGeom>
          </p:spPr>
        </p:pic>
        <p:sp>
          <p:nvSpPr>
            <p:cNvPr id="9" name="TextBox 8"/>
            <p:cNvSpPr txBox="1"/>
            <p:nvPr/>
          </p:nvSpPr>
          <p:spPr>
            <a:xfrm>
              <a:off x="505097" y="4720046"/>
              <a:ext cx="357790" cy="461665"/>
            </a:xfrm>
            <a:prstGeom prst="rect">
              <a:avLst/>
            </a:prstGeom>
            <a:noFill/>
          </p:spPr>
          <p:txBody>
            <a:bodyPr wrap="none" rtlCol="0">
              <a:spAutoFit/>
            </a:bodyPr>
            <a:lstStyle/>
            <a:p>
              <a:r>
                <a:rPr lang="en-US" smtClean="0"/>
                <a:t>+</a:t>
              </a:r>
              <a:endParaRPr lang="en-US"/>
            </a:p>
          </p:txBody>
        </p:sp>
        <p:sp>
          <p:nvSpPr>
            <p:cNvPr id="19" name="TextBox 18"/>
            <p:cNvSpPr txBox="1"/>
            <p:nvPr/>
          </p:nvSpPr>
          <p:spPr>
            <a:xfrm>
              <a:off x="1415142" y="5246914"/>
              <a:ext cx="357790" cy="461665"/>
            </a:xfrm>
            <a:prstGeom prst="rect">
              <a:avLst/>
            </a:prstGeom>
            <a:noFill/>
          </p:spPr>
          <p:txBody>
            <a:bodyPr wrap="none" rtlCol="0">
              <a:spAutoFit/>
            </a:bodyPr>
            <a:lstStyle/>
            <a:p>
              <a:r>
                <a:rPr lang="en-US" dirty="0" smtClean="0"/>
                <a:t>+</a:t>
              </a:r>
              <a:endParaRPr lang="en-US" dirty="0"/>
            </a:p>
          </p:txBody>
        </p:sp>
        <p:sp>
          <p:nvSpPr>
            <p:cNvPr id="20" name="TextBox 19"/>
            <p:cNvSpPr txBox="1"/>
            <p:nvPr/>
          </p:nvSpPr>
          <p:spPr>
            <a:xfrm>
              <a:off x="2159725" y="5704115"/>
              <a:ext cx="357790" cy="461665"/>
            </a:xfrm>
            <a:prstGeom prst="rect">
              <a:avLst/>
            </a:prstGeom>
            <a:noFill/>
          </p:spPr>
          <p:txBody>
            <a:bodyPr wrap="none" rtlCol="0">
              <a:spAutoFit/>
            </a:bodyPr>
            <a:lstStyle/>
            <a:p>
              <a:r>
                <a:rPr lang="en-US" dirty="0" smtClean="0"/>
                <a:t>+</a:t>
              </a:r>
              <a:endParaRPr lang="en-US" dirty="0"/>
            </a:p>
          </p:txBody>
        </p:sp>
        <p:sp>
          <p:nvSpPr>
            <p:cNvPr id="21" name="TextBox 20"/>
            <p:cNvSpPr txBox="1"/>
            <p:nvPr/>
          </p:nvSpPr>
          <p:spPr>
            <a:xfrm>
              <a:off x="4619897" y="4323806"/>
              <a:ext cx="3538148" cy="830997"/>
            </a:xfrm>
            <a:prstGeom prst="rect">
              <a:avLst/>
            </a:prstGeom>
            <a:noFill/>
          </p:spPr>
          <p:txBody>
            <a:bodyPr wrap="none" rtlCol="0">
              <a:spAutoFit/>
            </a:bodyPr>
            <a:lstStyle/>
            <a:p>
              <a:r>
                <a:rPr lang="en-US" dirty="0" smtClean="0">
                  <a:latin typeface="Arial" charset="0"/>
                  <a:ea typeface="Arial" charset="0"/>
                  <a:cs typeface="Arial" charset="0"/>
                </a:rPr>
                <a:t>Binomial is the sum of </a:t>
              </a:r>
              <a:r>
                <a:rPr lang="en-US" i="1" dirty="0" smtClean="0">
                  <a:latin typeface="Arial" charset="0"/>
                  <a:ea typeface="Arial" charset="0"/>
                  <a:cs typeface="Arial" charset="0"/>
                </a:rPr>
                <a:t>n</a:t>
              </a:r>
              <a:r>
                <a:rPr lang="en-US" dirty="0" smtClean="0">
                  <a:latin typeface="Arial" charset="0"/>
                  <a:ea typeface="Arial" charset="0"/>
                  <a:cs typeface="Arial" charset="0"/>
                </a:rPr>
                <a:t> </a:t>
              </a:r>
            </a:p>
            <a:p>
              <a:pPr algn="ctr"/>
              <a:r>
                <a:rPr lang="en-US" dirty="0" err="1" smtClean="0">
                  <a:latin typeface="Arial" charset="0"/>
                  <a:ea typeface="Arial" charset="0"/>
                  <a:cs typeface="Arial" charset="0"/>
                </a:rPr>
                <a:t>Bernoullis</a:t>
              </a:r>
              <a:endParaRPr lang="en-US" dirty="0">
                <a:latin typeface="Arial" charset="0"/>
                <a:ea typeface="Arial" charset="0"/>
                <a:cs typeface="Arial" charset="0"/>
              </a:endParaRPr>
            </a:p>
          </p:txBody>
        </p:sp>
      </p:grpSp>
      <p:sp>
        <p:nvSpPr>
          <p:cNvPr id="23" name="TextBox 22"/>
          <p:cNvSpPr txBox="1"/>
          <p:nvPr/>
        </p:nvSpPr>
        <p:spPr>
          <a:xfrm>
            <a:off x="4330496" y="5644642"/>
            <a:ext cx="357790" cy="461665"/>
          </a:xfrm>
          <a:prstGeom prst="rect">
            <a:avLst/>
          </a:prstGeom>
          <a:noFill/>
        </p:spPr>
        <p:txBody>
          <a:bodyPr wrap="none" rtlCol="0">
            <a:spAutoFit/>
          </a:bodyPr>
          <a:lstStyle/>
          <a:p>
            <a:r>
              <a:rPr lang="en-US" smtClean="0"/>
              <a:t>=</a:t>
            </a:r>
            <a:endParaRPr lang="en-US" dirty="0"/>
          </a:p>
        </p:txBody>
      </p:sp>
    </p:spTree>
    <p:extLst>
      <p:ext uri="{BB962C8B-B14F-4D97-AF65-F5344CB8AC3E}">
        <p14:creationId xmlns:p14="http://schemas.microsoft.com/office/powerpoint/2010/main" val="149311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838200"/>
            <a:ext cx="6858000" cy="4572000"/>
          </a:xfrm>
          <a:prstGeom prst="rect">
            <a:avLst/>
          </a:prstGeom>
        </p:spPr>
      </p:pic>
      <p:sp>
        <p:nvSpPr>
          <p:cNvPr id="5"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Storing Data on DNA</a:t>
            </a:r>
            <a:endParaRPr lang="en-US" altLang="zh-CN" sz="4000" b="1" dirty="0">
              <a:solidFill>
                <a:srgbClr val="010000"/>
              </a:solidFill>
              <a:latin typeface="Century Gothic" charset="0"/>
            </a:endParaRPr>
          </a:p>
        </p:txBody>
      </p:sp>
      <p:sp>
        <p:nvSpPr>
          <p:cNvPr id="8" name="TextBox 7"/>
          <p:cNvSpPr txBox="1"/>
          <p:nvPr/>
        </p:nvSpPr>
        <p:spPr>
          <a:xfrm>
            <a:off x="381000" y="5429071"/>
            <a:ext cx="8875173" cy="1200329"/>
          </a:xfrm>
          <a:prstGeom prst="rect">
            <a:avLst/>
          </a:prstGeom>
          <a:noFill/>
        </p:spPr>
        <p:txBody>
          <a:bodyPr wrap="square" rtlCol="0">
            <a:spAutoFit/>
          </a:bodyPr>
          <a:lstStyle/>
          <a:p>
            <a:r>
              <a:rPr lang="en-US"/>
              <a:t>All the movies, images, emails and other digital data from more than 600 basic smartphones (10,000 gigabytes) can be stored in the faint pink smear of DNA at the end of this test tube.</a:t>
            </a:r>
          </a:p>
        </p:txBody>
      </p:sp>
    </p:spTree>
    <p:extLst>
      <p:ext uri="{BB962C8B-B14F-4D97-AF65-F5344CB8AC3E}">
        <p14:creationId xmlns:p14="http://schemas.microsoft.com/office/powerpoint/2010/main" val="11242823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a:xfrm>
            <a:off x="533400" y="990600"/>
            <a:ext cx="8382000" cy="5181600"/>
          </a:xfrm>
        </p:spPr>
        <p:txBody>
          <a:bodyPr/>
          <a:lstStyle/>
          <a:p>
            <a:r>
              <a:rPr lang="en-US" altLang="en-US" dirty="0">
                <a:latin typeface="Arial" charset="0"/>
                <a:ea typeface="Arial" charset="0"/>
                <a:cs typeface="Arial" charset="0"/>
              </a:rPr>
              <a:t>Recall example of sending bit string over network</a:t>
            </a:r>
          </a:p>
          <a:p>
            <a:pPr lvl="1">
              <a:buFont typeface="Wingdings" charset="2"/>
              <a:buChar char="§"/>
            </a:pPr>
            <a:r>
              <a:rPr lang="en-US" altLang="en-US" i="1" dirty="0">
                <a:latin typeface="Arial" charset="0"/>
                <a:ea typeface="Arial" charset="0"/>
                <a:cs typeface="Arial" charset="0"/>
              </a:rPr>
              <a:t>n</a:t>
            </a:r>
            <a:r>
              <a:rPr lang="en-US" altLang="en-US" dirty="0">
                <a:latin typeface="Arial" charset="0"/>
                <a:ea typeface="Arial" charset="0"/>
                <a:cs typeface="Arial" charset="0"/>
              </a:rPr>
              <a:t> = 4 bits sent over network where each bit had independent probability of corruption </a:t>
            </a:r>
            <a:r>
              <a:rPr lang="en-US" altLang="en-US" i="1" dirty="0">
                <a:latin typeface="Arial" charset="0"/>
                <a:ea typeface="Arial" charset="0"/>
                <a:cs typeface="Arial" charset="0"/>
              </a:rPr>
              <a:t>p</a:t>
            </a:r>
            <a:r>
              <a:rPr lang="en-US" altLang="en-US" dirty="0">
                <a:latin typeface="Arial" charset="0"/>
                <a:ea typeface="Arial" charset="0"/>
                <a:cs typeface="Arial" charset="0"/>
              </a:rPr>
              <a:t> = 0.1</a:t>
            </a:r>
            <a:endParaRPr lang="en-US" altLang="en-US" i="1" dirty="0">
              <a:latin typeface="Arial" charset="0"/>
              <a:ea typeface="Arial" charset="0"/>
              <a:cs typeface="Arial" charset="0"/>
            </a:endParaRPr>
          </a:p>
          <a:p>
            <a:pPr lvl="1">
              <a:buFont typeface="Wingdings" charset="2"/>
              <a:buChar char="§"/>
            </a:pPr>
            <a:r>
              <a:rPr lang="en-US" altLang="en-US" dirty="0">
                <a:latin typeface="Arial" charset="0"/>
                <a:ea typeface="Arial" charset="0"/>
                <a:cs typeface="Arial" charset="0"/>
              </a:rPr>
              <a:t>X = number of bits corrupted.  X ~ Bin(4, 0.1)</a:t>
            </a:r>
          </a:p>
          <a:p>
            <a:pPr lvl="1">
              <a:buFont typeface="Wingdings" charset="2"/>
              <a:buChar char="§"/>
            </a:pPr>
            <a:r>
              <a:rPr lang="en-US" altLang="en-US" dirty="0">
                <a:latin typeface="Arial" charset="0"/>
                <a:ea typeface="Arial" charset="0"/>
                <a:cs typeface="Arial" charset="0"/>
              </a:rPr>
              <a:t>In </a:t>
            </a:r>
            <a:r>
              <a:rPr lang="en-US" altLang="en-US" dirty="0" smtClean="0">
                <a:latin typeface="Arial" charset="0"/>
                <a:ea typeface="Arial" charset="0"/>
                <a:cs typeface="Arial" charset="0"/>
              </a:rPr>
              <a:t>DNA (and real networks), </a:t>
            </a:r>
            <a:r>
              <a:rPr lang="en-US" altLang="en-US" dirty="0">
                <a:latin typeface="Arial" charset="0"/>
                <a:ea typeface="Arial" charset="0"/>
                <a:cs typeface="Arial" charset="0"/>
              </a:rPr>
              <a:t>send large </a:t>
            </a:r>
            <a:r>
              <a:rPr lang="en-US" altLang="en-US" dirty="0" smtClean="0">
                <a:latin typeface="Arial" charset="0"/>
                <a:ea typeface="Arial" charset="0"/>
                <a:cs typeface="Arial" charset="0"/>
              </a:rPr>
              <a:t>strings </a:t>
            </a:r>
            <a:r>
              <a:rPr lang="en-US" altLang="en-US" dirty="0">
                <a:latin typeface="Arial" charset="0"/>
                <a:ea typeface="Arial" charset="0"/>
                <a:cs typeface="Arial" charset="0"/>
              </a:rPr>
              <a:t>(length </a:t>
            </a:r>
            <a:r>
              <a:rPr lang="en-US" altLang="en-US" i="1" dirty="0">
                <a:latin typeface="Arial" charset="0"/>
                <a:ea typeface="Arial" charset="0"/>
                <a:cs typeface="Arial" charset="0"/>
              </a:rPr>
              <a:t>n</a:t>
            </a:r>
            <a:r>
              <a:rPr lang="en-US" altLang="en-US" dirty="0">
                <a:latin typeface="Arial" charset="0"/>
                <a:ea typeface="Arial" charset="0"/>
                <a:cs typeface="Arial" charset="0"/>
              </a:rPr>
              <a:t> </a:t>
            </a:r>
            <a:r>
              <a:rPr lang="en-US" altLang="en-US" dirty="0">
                <a:latin typeface="Arial" charset="0"/>
                <a:ea typeface="Arial" charset="0"/>
                <a:cs typeface="Arial" charset="0"/>
                <a:sym typeface="Symbol" charset="2"/>
              </a:rPr>
              <a:t></a:t>
            </a:r>
            <a:r>
              <a:rPr lang="en-US" altLang="en-US" dirty="0">
                <a:latin typeface="Arial" charset="0"/>
                <a:ea typeface="Arial" charset="0"/>
                <a:cs typeface="Arial" charset="0"/>
              </a:rPr>
              <a:t> 10</a:t>
            </a:r>
            <a:r>
              <a:rPr lang="en-US" altLang="en-US" baseline="40000" dirty="0">
                <a:latin typeface="Arial" charset="0"/>
                <a:ea typeface="Arial" charset="0"/>
                <a:cs typeface="Arial" charset="0"/>
              </a:rPr>
              <a:t>4</a:t>
            </a:r>
            <a:r>
              <a:rPr lang="en-US" altLang="en-US" dirty="0">
                <a:latin typeface="Arial" charset="0"/>
                <a:ea typeface="Arial" charset="0"/>
                <a:cs typeface="Arial" charset="0"/>
              </a:rPr>
              <a:t>)</a:t>
            </a:r>
          </a:p>
          <a:p>
            <a:pPr lvl="1">
              <a:buFont typeface="Wingdings" charset="2"/>
              <a:buChar char="§"/>
            </a:pPr>
            <a:r>
              <a:rPr lang="en-US" altLang="en-US" dirty="0">
                <a:latin typeface="Arial" charset="0"/>
                <a:ea typeface="Arial" charset="0"/>
                <a:cs typeface="Arial" charset="0"/>
              </a:rPr>
              <a:t>Probability of </a:t>
            </a:r>
            <a:r>
              <a:rPr lang="en-US" altLang="en-US" dirty="0" smtClean="0">
                <a:latin typeface="Arial" charset="0"/>
                <a:ea typeface="Arial" charset="0"/>
                <a:cs typeface="Arial" charset="0"/>
              </a:rPr>
              <a:t>corruption </a:t>
            </a:r>
            <a:r>
              <a:rPr lang="en-US" altLang="en-US" dirty="0">
                <a:latin typeface="Arial" charset="0"/>
                <a:ea typeface="Arial" charset="0"/>
                <a:cs typeface="Arial" charset="0"/>
              </a:rPr>
              <a:t>is very small </a:t>
            </a:r>
            <a:r>
              <a:rPr lang="en-US" altLang="en-US" i="1" dirty="0">
                <a:latin typeface="Arial" charset="0"/>
                <a:ea typeface="Arial" charset="0"/>
                <a:cs typeface="Arial" charset="0"/>
              </a:rPr>
              <a:t>p</a:t>
            </a:r>
            <a:r>
              <a:rPr lang="en-US" altLang="en-US" dirty="0">
                <a:latin typeface="Arial" charset="0"/>
                <a:ea typeface="Arial" charset="0"/>
                <a:cs typeface="Arial" charset="0"/>
              </a:rPr>
              <a:t> </a:t>
            </a:r>
            <a:r>
              <a:rPr lang="en-US" altLang="en-US" dirty="0">
                <a:latin typeface="Arial" charset="0"/>
                <a:ea typeface="Arial" charset="0"/>
                <a:cs typeface="Arial" charset="0"/>
                <a:sym typeface="Symbol" charset="2"/>
              </a:rPr>
              <a:t></a:t>
            </a:r>
            <a:r>
              <a:rPr lang="en-US" altLang="en-US" dirty="0">
                <a:latin typeface="Arial" charset="0"/>
                <a:ea typeface="Arial" charset="0"/>
                <a:cs typeface="Arial" charset="0"/>
              </a:rPr>
              <a:t> 10</a:t>
            </a:r>
            <a:r>
              <a:rPr lang="en-US" altLang="en-US" baseline="40000" dirty="0">
                <a:latin typeface="Arial" charset="0"/>
                <a:ea typeface="Arial" charset="0"/>
                <a:cs typeface="Arial" charset="0"/>
              </a:rPr>
              <a:t>-6</a:t>
            </a:r>
            <a:endParaRPr lang="en-US" altLang="en-US" dirty="0">
              <a:latin typeface="Arial" charset="0"/>
              <a:ea typeface="Arial" charset="0"/>
              <a:cs typeface="Arial" charset="0"/>
            </a:endParaRPr>
          </a:p>
          <a:p>
            <a:pPr lvl="1">
              <a:buFont typeface="Wingdings" charset="2"/>
              <a:buChar char="§"/>
            </a:pPr>
            <a:r>
              <a:rPr lang="en-US" altLang="en-US" dirty="0">
                <a:latin typeface="Arial" charset="0"/>
                <a:ea typeface="Arial" charset="0"/>
                <a:cs typeface="Arial" charset="0"/>
              </a:rPr>
              <a:t>X ~ Bin(10</a:t>
            </a:r>
            <a:r>
              <a:rPr lang="en-US" altLang="en-US" baseline="40000" dirty="0">
                <a:latin typeface="Arial" charset="0"/>
                <a:ea typeface="Arial" charset="0"/>
                <a:cs typeface="Arial" charset="0"/>
              </a:rPr>
              <a:t>4</a:t>
            </a:r>
            <a:r>
              <a:rPr lang="en-US" altLang="en-US" dirty="0">
                <a:latin typeface="Arial" charset="0"/>
                <a:ea typeface="Arial" charset="0"/>
                <a:cs typeface="Arial" charset="0"/>
              </a:rPr>
              <a:t>, 10</a:t>
            </a:r>
            <a:r>
              <a:rPr lang="en-US" altLang="en-US" baseline="40000" dirty="0">
                <a:latin typeface="Arial" charset="0"/>
                <a:ea typeface="Arial" charset="0"/>
                <a:cs typeface="Arial" charset="0"/>
              </a:rPr>
              <a:t>-6</a:t>
            </a:r>
            <a:r>
              <a:rPr lang="en-US" altLang="en-US" dirty="0">
                <a:latin typeface="Arial" charset="0"/>
                <a:ea typeface="Arial" charset="0"/>
                <a:cs typeface="Arial" charset="0"/>
              </a:rPr>
              <a:t>) is unwieldy to compute</a:t>
            </a:r>
          </a:p>
          <a:p>
            <a:r>
              <a:rPr lang="en-US" altLang="en-US" dirty="0">
                <a:latin typeface="Arial" charset="0"/>
                <a:ea typeface="Arial" charset="0"/>
                <a:cs typeface="Arial" charset="0"/>
              </a:rPr>
              <a:t>Extreme </a:t>
            </a:r>
            <a:r>
              <a:rPr lang="en-US" altLang="en-US" i="1" dirty="0">
                <a:latin typeface="Arial" charset="0"/>
                <a:ea typeface="Arial" charset="0"/>
                <a:cs typeface="Arial" charset="0"/>
              </a:rPr>
              <a:t>n</a:t>
            </a:r>
            <a:r>
              <a:rPr lang="en-US" altLang="en-US" dirty="0">
                <a:latin typeface="Arial" charset="0"/>
                <a:ea typeface="Arial" charset="0"/>
                <a:cs typeface="Arial" charset="0"/>
              </a:rPr>
              <a:t> and </a:t>
            </a:r>
            <a:r>
              <a:rPr lang="en-US" altLang="en-US" i="1" dirty="0">
                <a:latin typeface="Arial" charset="0"/>
                <a:ea typeface="Arial" charset="0"/>
                <a:cs typeface="Arial" charset="0"/>
              </a:rPr>
              <a:t>p</a:t>
            </a:r>
            <a:r>
              <a:rPr lang="en-US" altLang="en-US" dirty="0">
                <a:latin typeface="Arial" charset="0"/>
                <a:ea typeface="Arial" charset="0"/>
                <a:cs typeface="Arial" charset="0"/>
              </a:rPr>
              <a:t> values arise in many cases</a:t>
            </a:r>
          </a:p>
          <a:p>
            <a:pPr lvl="1">
              <a:buFont typeface="Wingdings" charset="2"/>
              <a:buChar char="§"/>
            </a:pPr>
            <a:r>
              <a:rPr lang="en-US" altLang="en-US" dirty="0">
                <a:latin typeface="Arial" charset="0"/>
                <a:ea typeface="Arial" charset="0"/>
                <a:cs typeface="Arial" charset="0"/>
              </a:rPr>
              <a:t># bit errors in </a:t>
            </a:r>
            <a:r>
              <a:rPr lang="en-US" altLang="en-US" dirty="0" smtClean="0">
                <a:latin typeface="Arial" charset="0"/>
                <a:ea typeface="Arial" charset="0"/>
                <a:cs typeface="Arial" charset="0"/>
              </a:rPr>
              <a:t>steam sent over a network</a:t>
            </a:r>
            <a:endParaRPr lang="en-US" altLang="en-US" dirty="0">
              <a:latin typeface="Arial" charset="0"/>
              <a:ea typeface="Arial" charset="0"/>
              <a:cs typeface="Arial" charset="0"/>
            </a:endParaRPr>
          </a:p>
          <a:p>
            <a:pPr lvl="1">
              <a:buFont typeface="Wingdings" charset="2"/>
              <a:buChar char="§"/>
            </a:pPr>
            <a:r>
              <a:rPr lang="en-US" altLang="en-US" dirty="0">
                <a:latin typeface="Arial" charset="0"/>
                <a:ea typeface="Arial" charset="0"/>
                <a:cs typeface="Arial" charset="0"/>
              </a:rPr>
              <a:t># </a:t>
            </a:r>
            <a:r>
              <a:rPr lang="en-US" altLang="en-US" dirty="0" smtClean="0">
                <a:latin typeface="Arial" charset="0"/>
                <a:ea typeface="Arial" charset="0"/>
                <a:cs typeface="Arial" charset="0"/>
              </a:rPr>
              <a:t>visitors to a popular website</a:t>
            </a:r>
            <a:endParaRPr lang="en-US" altLang="en-US" dirty="0">
              <a:latin typeface="Arial" charset="0"/>
              <a:ea typeface="Arial" charset="0"/>
              <a:cs typeface="Arial" charset="0"/>
            </a:endParaRPr>
          </a:p>
          <a:p>
            <a:pPr lvl="1">
              <a:buFont typeface="Wingdings" charset="2"/>
              <a:buChar char="§"/>
            </a:pPr>
            <a:r>
              <a:rPr lang="en-US" altLang="en-US" dirty="0">
                <a:latin typeface="Arial" charset="0"/>
                <a:ea typeface="Arial" charset="0"/>
                <a:cs typeface="Arial" charset="0"/>
              </a:rPr>
              <a:t># of servers crashes in a day in giant data center</a:t>
            </a:r>
          </a:p>
          <a:p>
            <a:pPr lvl="1">
              <a:buFont typeface="Wingdings" charset="2"/>
              <a:buChar char="§"/>
            </a:pPr>
            <a:r>
              <a:rPr lang="en-US" altLang="en-US" dirty="0">
                <a:latin typeface="Arial" charset="0"/>
                <a:ea typeface="Arial" charset="0"/>
                <a:cs typeface="Arial" charset="0"/>
              </a:rPr>
              <a:t># Facebook login requests that go to particular server</a:t>
            </a:r>
          </a:p>
        </p:txBody>
      </p:sp>
      <p:sp>
        <p:nvSpPr>
          <p:cNvPr id="5"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Whither the Binomial</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Content Placeholder 2"/>
          <p:cNvSpPr>
            <a:spLocks noGrp="1"/>
          </p:cNvSpPr>
          <p:nvPr>
            <p:ph idx="1"/>
          </p:nvPr>
        </p:nvSpPr>
        <p:spPr>
          <a:xfrm>
            <a:off x="533400" y="1371600"/>
            <a:ext cx="8382000" cy="5181600"/>
          </a:xfrm>
        </p:spPr>
        <p:txBody>
          <a:bodyPr/>
          <a:lstStyle/>
          <a:p>
            <a:r>
              <a:rPr lang="en-US" altLang="en-US">
                <a:latin typeface="Arial" charset="0"/>
                <a:ea typeface="Arial" charset="0"/>
                <a:cs typeface="Arial" charset="0"/>
              </a:rPr>
              <a:t>Recall the Binomial distribution</a:t>
            </a:r>
          </a:p>
          <a:p>
            <a:pPr>
              <a:buFontTx/>
              <a:buNone/>
            </a:pPr>
            <a:endParaRPr lang="en-US" altLang="en-US" sz="4000">
              <a:latin typeface="Arial" charset="0"/>
              <a:ea typeface="Arial" charset="0"/>
              <a:cs typeface="Arial" charset="0"/>
            </a:endParaRPr>
          </a:p>
          <a:p>
            <a:r>
              <a:rPr lang="en-US" altLang="en-US">
                <a:latin typeface="Arial" charset="0"/>
                <a:ea typeface="Arial" charset="0"/>
                <a:cs typeface="Arial" charset="0"/>
              </a:rPr>
              <a:t>Let </a:t>
            </a:r>
            <a:r>
              <a:rPr lang="en-US" altLang="en-US">
                <a:latin typeface="Symbol" charset="2"/>
                <a:ea typeface="Arial" charset="0"/>
                <a:cs typeface="Arial" charset="0"/>
              </a:rPr>
              <a:t>l</a:t>
            </a:r>
            <a:r>
              <a:rPr lang="en-US" altLang="en-US">
                <a:latin typeface="Arial" charset="0"/>
                <a:ea typeface="Arial" charset="0"/>
                <a:cs typeface="Arial" charset="0"/>
              </a:rPr>
              <a:t> = </a:t>
            </a:r>
            <a:r>
              <a:rPr lang="en-US" altLang="en-US" i="1">
                <a:latin typeface="Arial" charset="0"/>
                <a:ea typeface="Arial" charset="0"/>
                <a:cs typeface="Arial" charset="0"/>
              </a:rPr>
              <a:t>np</a:t>
            </a:r>
            <a:r>
              <a:rPr lang="en-US" altLang="en-US">
                <a:latin typeface="Arial" charset="0"/>
                <a:ea typeface="Arial" charset="0"/>
                <a:cs typeface="Arial" charset="0"/>
              </a:rPr>
              <a:t>  </a:t>
            </a:r>
            <a:r>
              <a:rPr lang="en-US" altLang="en-US" sz="2400">
                <a:latin typeface="Arial" charset="0"/>
                <a:ea typeface="Arial" charset="0"/>
                <a:cs typeface="Arial" charset="0"/>
              </a:rPr>
              <a:t>(equivalently: </a:t>
            </a:r>
            <a:r>
              <a:rPr lang="en-US" altLang="en-US" sz="2400" i="1">
                <a:latin typeface="Arial" charset="0"/>
                <a:ea typeface="Arial" charset="0"/>
                <a:cs typeface="Arial" charset="0"/>
              </a:rPr>
              <a:t>p</a:t>
            </a:r>
            <a:r>
              <a:rPr lang="en-US" altLang="en-US" sz="2400">
                <a:latin typeface="Arial" charset="0"/>
                <a:ea typeface="Arial" charset="0"/>
                <a:cs typeface="Arial" charset="0"/>
              </a:rPr>
              <a:t> = </a:t>
            </a:r>
            <a:r>
              <a:rPr lang="en-US" altLang="en-US" sz="2400">
                <a:latin typeface="Symbol" charset="2"/>
                <a:ea typeface="Arial" charset="0"/>
                <a:cs typeface="Arial" charset="0"/>
              </a:rPr>
              <a:t>l</a:t>
            </a:r>
            <a:r>
              <a:rPr lang="en-US" altLang="en-US" sz="2400">
                <a:latin typeface="Arial" charset="0"/>
                <a:ea typeface="Arial" charset="0"/>
                <a:cs typeface="Arial" charset="0"/>
              </a:rPr>
              <a:t>/</a:t>
            </a:r>
            <a:r>
              <a:rPr lang="en-US" altLang="en-US" sz="2400" i="1">
                <a:latin typeface="Arial" charset="0"/>
                <a:ea typeface="Arial" charset="0"/>
                <a:cs typeface="Arial" charset="0"/>
              </a:rPr>
              <a:t>n</a:t>
            </a:r>
            <a:r>
              <a:rPr lang="en-US" altLang="en-US" sz="2400">
                <a:latin typeface="Arial" charset="0"/>
                <a:ea typeface="Arial" charset="0"/>
                <a:cs typeface="Arial" charset="0"/>
              </a:rPr>
              <a:t>)</a:t>
            </a:r>
            <a:r>
              <a:rPr lang="en-US" altLang="en-US">
                <a:latin typeface="Arial" charset="0"/>
                <a:ea typeface="Arial" charset="0"/>
                <a:cs typeface="Arial" charset="0"/>
              </a:rPr>
              <a:t> </a:t>
            </a:r>
          </a:p>
          <a:p>
            <a:endParaRPr lang="en-US" altLang="en-US" i="1">
              <a:latin typeface="Arial" charset="0"/>
              <a:ea typeface="Arial" charset="0"/>
              <a:cs typeface="Arial" charset="0"/>
            </a:endParaRPr>
          </a:p>
          <a:p>
            <a:endParaRPr lang="en-US" altLang="en-US" i="1">
              <a:latin typeface="Arial" charset="0"/>
              <a:ea typeface="Arial" charset="0"/>
              <a:cs typeface="Arial" charset="0"/>
            </a:endParaRPr>
          </a:p>
          <a:p>
            <a:r>
              <a:rPr lang="en-US" altLang="en-US">
                <a:latin typeface="Arial" charset="0"/>
                <a:ea typeface="Arial" charset="0"/>
                <a:cs typeface="Arial" charset="0"/>
              </a:rPr>
              <a:t>When </a:t>
            </a:r>
            <a:r>
              <a:rPr lang="en-US" altLang="en-US" i="1">
                <a:latin typeface="Arial" charset="0"/>
                <a:ea typeface="Arial" charset="0"/>
                <a:cs typeface="Arial" charset="0"/>
              </a:rPr>
              <a:t>n</a:t>
            </a:r>
            <a:r>
              <a:rPr lang="en-US" altLang="en-US">
                <a:latin typeface="Arial" charset="0"/>
                <a:ea typeface="Arial" charset="0"/>
                <a:cs typeface="Arial" charset="0"/>
              </a:rPr>
              <a:t> is large, </a:t>
            </a:r>
            <a:r>
              <a:rPr lang="en-US" altLang="en-US" i="1">
                <a:latin typeface="Arial" charset="0"/>
                <a:ea typeface="Arial" charset="0"/>
                <a:cs typeface="Arial" charset="0"/>
              </a:rPr>
              <a:t>p</a:t>
            </a:r>
            <a:r>
              <a:rPr lang="en-US" altLang="en-US">
                <a:latin typeface="Arial" charset="0"/>
                <a:ea typeface="Arial" charset="0"/>
                <a:cs typeface="Arial" charset="0"/>
              </a:rPr>
              <a:t> is small, and </a:t>
            </a:r>
            <a:r>
              <a:rPr lang="en-US" altLang="en-US">
                <a:latin typeface="Symbol" charset="2"/>
                <a:ea typeface="Arial" charset="0"/>
                <a:cs typeface="Arial" charset="0"/>
              </a:rPr>
              <a:t>l</a:t>
            </a:r>
            <a:r>
              <a:rPr lang="en-US" altLang="en-US">
                <a:latin typeface="Arial" charset="0"/>
                <a:ea typeface="Arial" charset="0"/>
                <a:cs typeface="Arial" charset="0"/>
              </a:rPr>
              <a:t> is “moderate”:</a:t>
            </a:r>
          </a:p>
          <a:p>
            <a:endParaRPr lang="en-US" altLang="en-US">
              <a:latin typeface="Arial" charset="0"/>
              <a:ea typeface="Arial" charset="0"/>
              <a:cs typeface="Arial" charset="0"/>
            </a:endParaRPr>
          </a:p>
          <a:p>
            <a:endParaRPr lang="en-US" altLang="en-US">
              <a:latin typeface="Arial" charset="0"/>
              <a:ea typeface="Arial" charset="0"/>
              <a:cs typeface="Arial" charset="0"/>
            </a:endParaRPr>
          </a:p>
          <a:p>
            <a:r>
              <a:rPr lang="en-US" altLang="en-US">
                <a:latin typeface="Arial" charset="0"/>
                <a:ea typeface="Arial" charset="0"/>
                <a:cs typeface="Arial" charset="0"/>
              </a:rPr>
              <a:t>Yielding:</a:t>
            </a:r>
          </a:p>
        </p:txBody>
      </p:sp>
      <p:graphicFrame>
        <p:nvGraphicFramePr>
          <p:cNvPr id="7172" name="Object 3"/>
          <p:cNvGraphicFramePr>
            <a:graphicFrameLocks noChangeAspect="1"/>
          </p:cNvGraphicFramePr>
          <p:nvPr/>
        </p:nvGraphicFramePr>
        <p:xfrm>
          <a:off x="2733675" y="1828800"/>
          <a:ext cx="4124325" cy="895350"/>
        </p:xfrm>
        <a:graphic>
          <a:graphicData uri="http://schemas.openxmlformats.org/presentationml/2006/ole">
            <mc:AlternateContent xmlns:mc="http://schemas.openxmlformats.org/markup-compatibility/2006">
              <mc:Choice xmlns:v="urn:schemas-microsoft-com:vml" Requires="v">
                <p:oleObj spid="_x0000_s7202" name="Equation" r:id="rId3" imgW="1930400" imgH="419100" progId="Equation.3">
                  <p:embed/>
                </p:oleObj>
              </mc:Choice>
              <mc:Fallback>
                <p:oleObj name="Equation" r:id="rId3" imgW="1930400" imgH="4191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3675" y="1828800"/>
                        <a:ext cx="4124325"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27" name="Object 4"/>
          <p:cNvGraphicFramePr>
            <a:graphicFrameLocks noChangeAspect="1"/>
          </p:cNvGraphicFramePr>
          <p:nvPr/>
        </p:nvGraphicFramePr>
        <p:xfrm>
          <a:off x="212725" y="3111500"/>
          <a:ext cx="8820150" cy="1003300"/>
        </p:xfrm>
        <a:graphic>
          <a:graphicData uri="http://schemas.openxmlformats.org/presentationml/2006/ole">
            <mc:AlternateContent xmlns:mc="http://schemas.openxmlformats.org/markup-compatibility/2006">
              <mc:Choice xmlns:v="urn:schemas-microsoft-com:vml" Requires="v">
                <p:oleObj spid="_x0000_s7203" name="Equation" r:id="rId5" imgW="4127500" imgH="469900" progId="Equation.3">
                  <p:embed/>
                </p:oleObj>
              </mc:Choice>
              <mc:Fallback>
                <p:oleObj name="Equation" r:id="rId5" imgW="4127500" imgH="4699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725" y="3111500"/>
                        <a:ext cx="8820150"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28" name="Object 5"/>
          <p:cNvGraphicFramePr>
            <a:graphicFrameLocks noChangeAspect="1"/>
          </p:cNvGraphicFramePr>
          <p:nvPr/>
        </p:nvGraphicFramePr>
        <p:xfrm>
          <a:off x="4027488" y="4873625"/>
          <a:ext cx="2144712" cy="487363"/>
        </p:xfrm>
        <a:graphic>
          <a:graphicData uri="http://schemas.openxmlformats.org/presentationml/2006/ole">
            <mc:AlternateContent xmlns:mc="http://schemas.openxmlformats.org/markup-compatibility/2006">
              <mc:Choice xmlns:v="urn:schemas-microsoft-com:vml" Requires="v">
                <p:oleObj spid="_x0000_s7204" name="Equation" r:id="rId7" imgW="1002865" imgH="228501" progId="Equation.3">
                  <p:embed/>
                </p:oleObj>
              </mc:Choice>
              <mc:Fallback>
                <p:oleObj name="Equation" r:id="rId7" imgW="1002865" imgH="228501"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7488" y="4873625"/>
                        <a:ext cx="2144712"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29" name="Object 8"/>
          <p:cNvGraphicFramePr>
            <a:graphicFrameLocks noChangeAspect="1"/>
          </p:cNvGraphicFramePr>
          <p:nvPr/>
        </p:nvGraphicFramePr>
        <p:xfrm>
          <a:off x="720725" y="4721225"/>
          <a:ext cx="2632075" cy="841375"/>
        </p:xfrm>
        <a:graphic>
          <a:graphicData uri="http://schemas.openxmlformats.org/presentationml/2006/ole">
            <mc:AlternateContent xmlns:mc="http://schemas.openxmlformats.org/markup-compatibility/2006">
              <mc:Choice xmlns:v="urn:schemas-microsoft-com:vml" Requires="v">
                <p:oleObj spid="_x0000_s7205" name="Equation" r:id="rId9" imgW="1231366" imgH="393529" progId="Equation.3">
                  <p:embed/>
                </p:oleObj>
              </mc:Choice>
              <mc:Fallback>
                <p:oleObj name="Equation" r:id="rId9" imgW="1231366" imgH="393529"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725" y="4721225"/>
                        <a:ext cx="263207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30" name="Object 9"/>
          <p:cNvGraphicFramePr>
            <a:graphicFrameLocks noChangeAspect="1"/>
          </p:cNvGraphicFramePr>
          <p:nvPr/>
        </p:nvGraphicFramePr>
        <p:xfrm>
          <a:off x="6805613" y="4873625"/>
          <a:ext cx="1790700" cy="487363"/>
        </p:xfrm>
        <a:graphic>
          <a:graphicData uri="http://schemas.openxmlformats.org/presentationml/2006/ole">
            <mc:AlternateContent xmlns:mc="http://schemas.openxmlformats.org/markup-compatibility/2006">
              <mc:Choice xmlns:v="urn:schemas-microsoft-com:vml" Requires="v">
                <p:oleObj spid="_x0000_s7206" name="Equation" r:id="rId11" imgW="838200" imgH="228600" progId="Equation.3">
                  <p:embed/>
                </p:oleObj>
              </mc:Choice>
              <mc:Fallback>
                <p:oleObj name="Equation" r:id="rId11" imgW="838200" imgH="2286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5613" y="4873625"/>
                        <a:ext cx="179070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31" name="Object 10"/>
          <p:cNvGraphicFramePr>
            <a:graphicFrameLocks noChangeAspect="1"/>
          </p:cNvGraphicFramePr>
          <p:nvPr/>
        </p:nvGraphicFramePr>
        <p:xfrm>
          <a:off x="2743200" y="5507038"/>
          <a:ext cx="3635375" cy="893762"/>
        </p:xfrm>
        <a:graphic>
          <a:graphicData uri="http://schemas.openxmlformats.org/presentationml/2006/ole">
            <mc:AlternateContent xmlns:mc="http://schemas.openxmlformats.org/markup-compatibility/2006">
              <mc:Choice xmlns:v="urn:schemas-microsoft-com:vml" Requires="v">
                <p:oleObj spid="_x0000_s7207" name="Equation" r:id="rId13" imgW="1701800" imgH="419100" progId="Equation.3">
                  <p:embed/>
                </p:oleObj>
              </mc:Choice>
              <mc:Fallback>
                <p:oleObj name="Equation" r:id="rId13" imgW="1701800" imgH="41910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43200" y="5507038"/>
                        <a:ext cx="3635375"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 name="Rectangle 2"/>
          <p:cNvSpPr txBox="1">
            <a:spLocks noChangeArrowheads="1"/>
          </p:cNvSpPr>
          <p:nvPr/>
        </p:nvSpPr>
        <p:spPr>
          <a:xfrm>
            <a:off x="0" y="-23813"/>
            <a:ext cx="9144000" cy="746126"/>
          </a:xfrm>
          <a:prstGeom prst="rect">
            <a:avLst/>
          </a:prstGeom>
          <a:solidFill>
            <a:srgbClr val="C3D69B"/>
          </a:solidFill>
          <a:ln w="38100" cap="flat" cmpd="sng" algn="ctr">
            <a:noFill/>
            <a:prstDash val="solid"/>
          </a:ln>
          <a:effectLst/>
        </p:spPr>
        <p:style>
          <a:lnRef idx="3">
            <a:schemeClr val="lt1"/>
          </a:lnRef>
          <a:fillRef idx="1">
            <a:schemeClr val="accent3"/>
          </a:fillRef>
          <a:effectRef idx="1">
            <a:schemeClr val="accent3"/>
          </a:effectRef>
          <a:fontRef idx="minor">
            <a:schemeClr val="lt1"/>
          </a:fontRef>
        </p:style>
        <p:txBody>
          <a:bodyPr anchor="ctr">
            <a:normAutofit/>
          </a:bodyPr>
          <a:lstStyle>
            <a:lvl1pPr defTabSz="457200">
              <a:defRPr sz="2400">
                <a:solidFill>
                  <a:schemeClr val="tx1"/>
                </a:solidFill>
                <a:latin typeface="Times New Roman" charset="0"/>
                <a:ea typeface="ＭＳ Ｐゴシック" charset="-128"/>
              </a:defRPr>
            </a:lvl1pPr>
            <a:lvl2pPr marL="742950" indent="-285750" defTabSz="457200">
              <a:defRPr sz="2400">
                <a:solidFill>
                  <a:schemeClr val="tx1"/>
                </a:solidFill>
                <a:latin typeface="Times New Roman" charset="0"/>
                <a:ea typeface="ＭＳ Ｐゴシック" charset="-128"/>
              </a:defRPr>
            </a:lvl2pPr>
            <a:lvl3pPr marL="1143000" indent="-228600" defTabSz="457200">
              <a:defRPr sz="2400">
                <a:solidFill>
                  <a:schemeClr val="tx1"/>
                </a:solidFill>
                <a:latin typeface="Times New Roman" charset="0"/>
                <a:ea typeface="ＭＳ Ｐゴシック" charset="-128"/>
              </a:defRPr>
            </a:lvl3pPr>
            <a:lvl4pPr marL="1600200" indent="-228600" defTabSz="457200">
              <a:defRPr sz="2400">
                <a:solidFill>
                  <a:schemeClr val="tx1"/>
                </a:solidFill>
                <a:latin typeface="Times New Roman" charset="0"/>
                <a:ea typeface="ＭＳ Ｐゴシック" charset="-128"/>
              </a:defRPr>
            </a:lvl4pPr>
            <a:lvl5pPr marL="2057400" indent="-228600" defTabSz="457200">
              <a:defRPr sz="2400">
                <a:solidFill>
                  <a:schemeClr val="tx1"/>
                </a:solidFill>
                <a:latin typeface="Times New Roman"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Times New Roman" charset="0"/>
                <a:ea typeface="ＭＳ Ｐゴシック" charset="-128"/>
              </a:defRPr>
            </a:lvl9pPr>
          </a:lstStyle>
          <a:p>
            <a:pPr algn="ctr" eaLnBrk="1" hangingPunct="1"/>
            <a:r>
              <a:rPr lang="en-US" altLang="zh-CN" sz="4000" b="1" dirty="0" smtClean="0">
                <a:solidFill>
                  <a:srgbClr val="010000"/>
                </a:solidFill>
                <a:latin typeface="Century Gothic" charset="0"/>
              </a:rPr>
              <a:t>Binomial in the Limit</a:t>
            </a:r>
            <a:endParaRPr lang="en-US" altLang="zh-CN" sz="4000" b="1" dirty="0">
              <a:solidFill>
                <a:srgbClr val="010000"/>
              </a:solidFill>
              <a:latin typeface="Century 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33">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3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build="p"/>
    </p:bldLst>
  </p:timing>
</p:sld>
</file>

<file path=ppt/theme/theme1.xml><?xml version="1.0" encoding="utf-8"?>
<a:theme xmlns:a="http://schemas.openxmlformats.org/drawingml/2006/main" name="Generic (Standard)">
  <a:themeElements>
    <a:clrScheme name="Custom 2">
      <a:dk1>
        <a:srgbClr val="000000"/>
      </a:dk1>
      <a:lt1>
        <a:srgbClr val="FFFFFF"/>
      </a:lt1>
      <a:dk2>
        <a:srgbClr val="44546A"/>
      </a:dk2>
      <a:lt2>
        <a:srgbClr val="000000"/>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eneric (Standard)">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Generic (Standard)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Generic (Standard)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Generic (Standard)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Generic (Standard) 4">
        <a:dk1>
          <a:srgbClr val="3366FF"/>
        </a:dk1>
        <a:lt1>
          <a:srgbClr val="FFFFFF"/>
        </a:lt1>
        <a:dk2>
          <a:srgbClr val="000099"/>
        </a:dk2>
        <a:lt2>
          <a:srgbClr val="010000"/>
        </a:lt2>
        <a:accent1>
          <a:srgbClr val="CCECFF"/>
        </a:accent1>
        <a:accent2>
          <a:srgbClr val="FFFFCC"/>
        </a:accent2>
        <a:accent3>
          <a:srgbClr val="FFFFFF"/>
        </a:accent3>
        <a:accent4>
          <a:srgbClr val="2A56DA"/>
        </a:accent4>
        <a:accent5>
          <a:srgbClr val="E2F4FF"/>
        </a:accent5>
        <a:accent6>
          <a:srgbClr val="E7E7B9"/>
        </a:accent6>
        <a:hlink>
          <a:srgbClr val="FFCC00"/>
        </a:hlink>
        <a:folHlink>
          <a:srgbClr val="FFFFCC"/>
        </a:folHlink>
      </a:clrScheme>
      <a:clrMap bg1="lt1" tx1="dk1" bg2="lt2" tx2="dk2" accent1="accent1" accent2="accent2" accent3="accent3" accent4="accent4" accent5="accent5" accent6="accent6" hlink="hlink" folHlink="folHlink"/>
    </a:extraClrScheme>
    <a:extraClrScheme>
      <a:clrScheme name="Generic (Standard) 5">
        <a:dk1>
          <a:srgbClr val="3366FF"/>
        </a:dk1>
        <a:lt1>
          <a:srgbClr val="FFFFFF"/>
        </a:lt1>
        <a:dk2>
          <a:srgbClr val="000099"/>
        </a:dk2>
        <a:lt2>
          <a:srgbClr val="010000"/>
        </a:lt2>
        <a:accent1>
          <a:srgbClr val="FFFF99"/>
        </a:accent1>
        <a:accent2>
          <a:srgbClr val="FFFFCC"/>
        </a:accent2>
        <a:accent3>
          <a:srgbClr val="FFFFFF"/>
        </a:accent3>
        <a:accent4>
          <a:srgbClr val="2A56DA"/>
        </a:accent4>
        <a:accent5>
          <a:srgbClr val="FFFFCA"/>
        </a:accent5>
        <a:accent6>
          <a:srgbClr val="E7E7B9"/>
        </a:accent6>
        <a:hlink>
          <a:srgbClr val="FFCC00"/>
        </a:hlink>
        <a:folHlink>
          <a:srgbClr val="FFFF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9128</TotalTime>
  <Words>1713</Words>
  <Application>Microsoft Macintosh PowerPoint</Application>
  <PresentationFormat>On-screen Show (4:3)</PresentationFormat>
  <Paragraphs>275</Paragraphs>
  <Slides>39</Slides>
  <Notes>0</Notes>
  <HiddenSlides>1</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50" baseType="lpstr">
      <vt:lpstr>Times New Roman</vt:lpstr>
      <vt:lpstr>Arial</vt:lpstr>
      <vt:lpstr>Wingdings</vt:lpstr>
      <vt:lpstr>Monotype Sorts</vt:lpstr>
      <vt:lpstr>Helvetica</vt:lpstr>
      <vt:lpstr>Times</vt:lpstr>
      <vt:lpstr>Symbol</vt:lpstr>
      <vt:lpstr>Courier New</vt:lpstr>
      <vt:lpstr>Generic (Standard)</vt:lpstr>
      <vt:lpstr>Custom Design</vt:lpstr>
      <vt:lpstr>Microsoft Equation 3.0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Efficiently Computing Poisson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Java</dc:title>
  <dc:creator>MattNJulie</dc:creator>
  <cp:lastModifiedBy>Chris James Piech</cp:lastModifiedBy>
  <cp:revision>6239</cp:revision>
  <cp:lastPrinted>2002-11-15T22:37:08Z</cp:lastPrinted>
  <dcterms:created xsi:type="dcterms:W3CDTF">1998-09-02T00:01:18Z</dcterms:created>
  <dcterms:modified xsi:type="dcterms:W3CDTF">2016-04-13T18:56:11Z</dcterms:modified>
</cp:coreProperties>
</file>